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56" r:id="rId2"/>
    <p:sldId id="317" r:id="rId3"/>
    <p:sldId id="319" r:id="rId4"/>
    <p:sldId id="258" r:id="rId5"/>
    <p:sldId id="259" r:id="rId6"/>
    <p:sldId id="260" r:id="rId7"/>
    <p:sldId id="307" r:id="rId8"/>
    <p:sldId id="261" r:id="rId9"/>
    <p:sldId id="262" r:id="rId10"/>
    <p:sldId id="263" r:id="rId11"/>
    <p:sldId id="320" r:id="rId12"/>
    <p:sldId id="265" r:id="rId13"/>
    <p:sldId id="312" r:id="rId14"/>
    <p:sldId id="264" r:id="rId15"/>
    <p:sldId id="318" r:id="rId16"/>
    <p:sldId id="266" r:id="rId17"/>
    <p:sldId id="270" r:id="rId18"/>
    <p:sldId id="313" r:id="rId19"/>
    <p:sldId id="277" r:id="rId20"/>
    <p:sldId id="310" r:id="rId21"/>
    <p:sldId id="278" r:id="rId22"/>
    <p:sldId id="279" r:id="rId23"/>
    <p:sldId id="321" r:id="rId24"/>
    <p:sldId id="322" r:id="rId25"/>
    <p:sldId id="323" r:id="rId26"/>
    <p:sldId id="281" r:id="rId27"/>
    <p:sldId id="282" r:id="rId28"/>
    <p:sldId id="283" r:id="rId29"/>
    <p:sldId id="284" r:id="rId30"/>
    <p:sldId id="314" r:id="rId31"/>
    <p:sldId id="285" r:id="rId32"/>
    <p:sldId id="324" r:id="rId33"/>
    <p:sldId id="325" r:id="rId34"/>
    <p:sldId id="286" r:id="rId35"/>
    <p:sldId id="287" r:id="rId36"/>
    <p:sldId id="288" r:id="rId37"/>
    <p:sldId id="289" r:id="rId38"/>
    <p:sldId id="290" r:id="rId39"/>
    <p:sldId id="295" r:id="rId40"/>
    <p:sldId id="296" r:id="rId41"/>
    <p:sldId id="298" r:id="rId42"/>
    <p:sldId id="315" r:id="rId43"/>
    <p:sldId id="304" r:id="rId44"/>
    <p:sldId id="305" r:id="rId45"/>
    <p:sldId id="299" r:id="rId46"/>
    <p:sldId id="300" r:id="rId47"/>
    <p:sldId id="301" r:id="rId48"/>
    <p:sldId id="302" r:id="rId49"/>
    <p:sldId id="316" r:id="rId50"/>
    <p:sldId id="303" r:id="rId51"/>
    <p:sldId id="309" r:id="rId52"/>
    <p:sldId id="306" r:id="rId53"/>
  </p:sldIdLst>
  <p:sldSz cx="9144000" cy="6858000" type="screen4x3"/>
  <p:notesSz cx="6797675" cy="9928225"/>
  <p:custDataLst>
    <p:tags r:id="rId56"/>
  </p:custDataLst>
  <p:defaultTextStyle>
    <a:defPPr>
      <a:defRPr lang="en-US"/>
    </a:defPPr>
    <a:lvl1pPr marL="0" algn="l" defTabSz="87265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436327" algn="l" defTabSz="87265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872655" algn="l" defTabSz="87265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308981" algn="l" defTabSz="87265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1745308" algn="l" defTabSz="87265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181635" algn="l" defTabSz="87265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2617962" algn="l" defTabSz="87265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3054289" algn="l" defTabSz="87265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3490616" algn="l" defTabSz="87265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93">
          <p15:clr>
            <a:srgbClr val="A4A3A4"/>
          </p15:clr>
        </p15:guide>
        <p15:guide id="2" orient="horz" pos="1389">
          <p15:clr>
            <a:srgbClr val="A4A3A4"/>
          </p15:clr>
        </p15:guide>
        <p15:guide id="3" orient="horz" pos="4020">
          <p15:clr>
            <a:srgbClr val="A4A3A4"/>
          </p15:clr>
        </p15:guide>
        <p15:guide id="4" orient="horz" pos="845">
          <p15:clr>
            <a:srgbClr val="A4A3A4"/>
          </p15:clr>
        </p15:guide>
        <p15:guide id="5" orient="horz" pos="2931">
          <p15:clr>
            <a:srgbClr val="A4A3A4"/>
          </p15:clr>
        </p15:guide>
        <p15:guide id="6" orient="horz" pos="709">
          <p15:clr>
            <a:srgbClr val="A4A3A4"/>
          </p15:clr>
        </p15:guide>
        <p15:guide id="7" orient="horz" pos="3581">
          <p15:clr>
            <a:srgbClr val="A4A3A4"/>
          </p15:clr>
        </p15:guide>
        <p15:guide id="8" orient="horz" pos="164">
          <p15:clr>
            <a:srgbClr val="A4A3A4"/>
          </p15:clr>
        </p15:guide>
        <p15:guide id="9" pos="291">
          <p15:clr>
            <a:srgbClr val="A4A3A4"/>
          </p15:clr>
        </p15:guide>
        <p15:guide id="10" pos="5465">
          <p15:clr>
            <a:srgbClr val="A4A3A4"/>
          </p15:clr>
        </p15:guide>
        <p15:guide id="11" pos="2880">
          <p15:clr>
            <a:srgbClr val="A4A3A4"/>
          </p15:clr>
        </p15:guide>
        <p15:guide id="12" pos="2754">
          <p15:clr>
            <a:srgbClr val="A4A3A4"/>
          </p15:clr>
        </p15:guide>
        <p15:guide id="13" pos="3006">
          <p15:clr>
            <a:srgbClr val="A4A3A4"/>
          </p15:clr>
        </p15:guide>
        <p15:guide id="14" pos="4547">
          <p15:clr>
            <a:srgbClr val="A4A3A4"/>
          </p15:clr>
        </p15:guide>
        <p15:guide id="15" pos="116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BCDCF"/>
    <a:srgbClr val="D6EEF3"/>
    <a:srgbClr val="E9F5F7"/>
    <a:srgbClr val="D9D9D9"/>
    <a:srgbClr val="003F72"/>
    <a:srgbClr val="ECC0B0"/>
    <a:srgbClr val="FCD5B9"/>
    <a:srgbClr val="DBEEEF"/>
    <a:srgbClr val="C6D4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862" autoAdjust="0"/>
    <p:restoredTop sz="39723" autoAdjust="0"/>
  </p:normalViewPr>
  <p:slideViewPr>
    <p:cSldViewPr snapToObjects="1" showGuides="1">
      <p:cViewPr>
        <p:scale>
          <a:sx n="66" d="100"/>
          <a:sy n="66" d="100"/>
        </p:scale>
        <p:origin x="996" y="-234"/>
      </p:cViewPr>
      <p:guideLst>
        <p:guide orient="horz" pos="3793"/>
        <p:guide orient="horz" pos="1389"/>
        <p:guide orient="horz" pos="4020"/>
        <p:guide orient="horz" pos="845"/>
        <p:guide orient="horz" pos="2931"/>
        <p:guide orient="horz" pos="709"/>
        <p:guide orient="horz" pos="3581"/>
        <p:guide orient="horz" pos="164"/>
        <p:guide pos="291"/>
        <p:guide pos="5465"/>
        <p:guide pos="2880"/>
        <p:guide pos="2754"/>
        <p:guide pos="3006"/>
        <p:guide pos="4547"/>
        <p:guide pos="11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Objects="1" showGuides="1">
      <p:cViewPr varScale="1">
        <p:scale>
          <a:sx n="93" d="100"/>
          <a:sy n="93" d="100"/>
        </p:scale>
        <p:origin x="-3774" y="-11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 dirty="0">
                <a:solidFill>
                  <a:srgbClr val="41404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© Rule Financial</a:t>
            </a:r>
            <a:endParaRPr lang="en-GB" dirty="0">
              <a:latin typeface="Tahom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5A3ACD-54AE-4BF6-895E-6E5F04B97D48}" type="slidenum">
              <a:rPr lang="en-GB" smtClean="0">
                <a:latin typeface="Tahoma" pitchFamily="34" charset="0"/>
              </a:rPr>
              <a:pPr/>
              <a:t>‹#›</a:t>
            </a:fld>
            <a:endParaRPr lang="en-GB" dirty="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2532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4150" y="195263"/>
            <a:ext cx="6359525" cy="4768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58355" y="5198663"/>
            <a:ext cx="6209590" cy="3984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 dirty="0" smtClean="0">
                <a:solidFill>
                  <a:srgbClr val="41404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© Rule Financial</a:t>
            </a:r>
            <a:endParaRPr lang="en-GB" dirty="0">
              <a:latin typeface="Tahoma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ahoma" pitchFamily="34" charset="0"/>
              </a:defRPr>
            </a:lvl1pPr>
          </a:lstStyle>
          <a:p>
            <a:fld id="{59920568-7B89-4656-8145-F87E619B7B8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019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01472" rtl="0" eaLnBrk="1" latinLnBrk="0" hangingPunct="1">
      <a:defRPr sz="11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00736" algn="l" defTabSz="801472" rtl="0" eaLnBrk="1" latinLnBrk="0" hangingPunct="1">
      <a:defRPr sz="11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801472" algn="l" defTabSz="801472" rtl="0" eaLnBrk="1" latinLnBrk="0" hangingPunct="1">
      <a:defRPr sz="11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202207" algn="l" defTabSz="801472" rtl="0" eaLnBrk="1" latinLnBrk="0" hangingPunct="1">
      <a:defRPr sz="11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602943" algn="l" defTabSz="801472" rtl="0" eaLnBrk="1" latinLnBrk="0" hangingPunct="1">
      <a:defRPr sz="11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003679" algn="l" defTabSz="80147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04415" algn="l" defTabSz="80147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805151" algn="l" defTabSz="80147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205886" algn="l" defTabSz="80147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msdn.microsoft.com/en-us/data/jj591583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msdn.microsoft.com/en-us/data/jj591617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msdn.microsoft.com/en-us/data/jj679962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msdn.microsoft.com/pl-pl/data/jj574253.aspx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msdn.microsoft.com/en-us/data/dn468673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msdn.microsoft.com/en-us/data/dn456843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msdn.com/b/sqlexpress/archive/2011/07/12/introducing-localdb-a-better-sql-express.aspx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stackoverflow.com/users/260391/krzysztof-kozielczyk" TargetMode="External"/><Relationship Id="rId4" Type="http://schemas.openxmlformats.org/officeDocument/2006/relationships/hyperlink" Target="http://blogs.msdn.com/b/sqlexpress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msdn.microsoft.com/en-us/data/dn469464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4150" y="195263"/>
            <a:ext cx="6359525" cy="4768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20568-7B89-4656-8145-F87E619B7B8B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61195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4150" y="195263"/>
            <a:ext cx="6359525" cy="4768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8014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  <a:hlinkClick r:id="rId3"/>
              </a:rPr>
              <a:t>http://msdn.microsoft.com/en-us/data/jj591583</a:t>
            </a:r>
            <a:endParaRPr lang="pl-PL" dirty="0" smtClean="0"/>
          </a:p>
          <a:p>
            <a:pPr marL="0" marR="0" indent="0" algn="l" defTabSz="8014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smtClean="0"/>
              <a:t>Adnotacje </a:t>
            </a:r>
            <a:r>
              <a:rPr lang="pl-PL" dirty="0" smtClean="0"/>
              <a:t>w kodzie pozwalają nam wprost określić to co definiuje code first. </a:t>
            </a:r>
          </a:p>
          <a:p>
            <a:endParaRPr lang="pl-PL" dirty="0" smtClean="0"/>
          </a:p>
          <a:p>
            <a:pPr marL="0" indent="0" fontAlgn="ctr">
              <a:buNone/>
            </a:pPr>
            <a:r>
              <a:rPr lang="pl-PL" dirty="0" smtClean="0"/>
              <a:t>[Key] - określa klucz główny</a:t>
            </a:r>
          </a:p>
          <a:p>
            <a:pPr marL="0" indent="0" fontAlgn="ctr">
              <a:buNone/>
            </a:pPr>
            <a:r>
              <a:rPr lang="pl-PL" dirty="0" smtClean="0"/>
              <a:t>[StringLength] - pozwala określić maksymalną ilosć znaków w polu (działa też dla varbinary np.)</a:t>
            </a:r>
          </a:p>
          <a:p>
            <a:pPr marL="0" indent="0" fontAlgn="ctr">
              <a:buNone/>
            </a:pPr>
            <a:r>
              <a:rPr lang="pl-PL" dirty="0" smtClean="0"/>
              <a:t>[MaxLength] -  działa dokładnie tak samo, tylko nazwa nie sugeruje, że to string    </a:t>
            </a:r>
          </a:p>
          <a:p>
            <a:pPr marL="0" indent="0" fontAlgn="ctr">
              <a:buNone/>
            </a:pPr>
            <a:r>
              <a:rPr lang="pl-PL" dirty="0" smtClean="0"/>
              <a:t>[Required] - określa, czy wybrana właściwość/kolumna może być nullowa</a:t>
            </a:r>
          </a:p>
          <a:p>
            <a:pPr marL="0" indent="0" fontAlgn="ctr">
              <a:buNone/>
            </a:pPr>
            <a:r>
              <a:rPr lang="pl-PL" dirty="0" smtClean="0"/>
              <a:t>[Timestamp] - służy do określenia kolumny typu timestamp. Właściwość na któej ustawiamy musi być typu byte[]. Ta unikatowa wartość będzie wysyłana jako jeden z parametró w where. Zapewnia to blokowanie zmienionych danych.</a:t>
            </a:r>
          </a:p>
          <a:p>
            <a:pPr marL="0" indent="0" fontAlgn="ctr">
              <a:buNone/>
            </a:pPr>
            <a:r>
              <a:rPr lang="pl-PL" dirty="0" smtClean="0"/>
              <a:t>[ComplexType] - Zdefiniowany na klasie sprawia, że zamiast referencji właściwości tej klasy staną się kolumnami wygenerowanej tabeli</a:t>
            </a:r>
          </a:p>
          <a:p>
            <a:pPr marL="0" indent="0" fontAlgn="ctr">
              <a:buNone/>
            </a:pPr>
            <a:r>
              <a:rPr lang="pl-PL" dirty="0" smtClean="0"/>
              <a:t>[Column] - Możemy określić wporst kolumnę (typ, nazwa na którą mapować ma właściwość). Np. Dla właściwości string TypeName można dać xml i inną nazawę niż nazwa właściwości</a:t>
            </a:r>
          </a:p>
          <a:p>
            <a:pPr marL="0" indent="0" fontAlgn="ctr">
              <a:buNone/>
            </a:pPr>
            <a:r>
              <a:rPr lang="pl-PL" dirty="0" smtClean="0"/>
              <a:t>[Table] - Możemy zmienić nazwę tabeli na którą ma być mapowana klasa</a:t>
            </a:r>
          </a:p>
          <a:p>
            <a:pPr marL="0" indent="0" fontAlgn="ctr">
              <a:buNone/>
            </a:pPr>
            <a:r>
              <a:rPr lang="pl-PL" dirty="0" smtClean="0"/>
              <a:t>[ForeignKey] - łączy właściwość "nawigacyjną" z właściwością klucza obcego. Może być ustawiony na właściwości FK - wtedy wskazuje na "nawigacyjną" albo odwrotnie.</a:t>
            </a:r>
          </a:p>
          <a:p>
            <a:pPr marL="0" indent="0" fontAlgn="ctr">
              <a:buNone/>
            </a:pPr>
            <a:r>
              <a:rPr lang="pl-PL" dirty="0" smtClean="0"/>
              <a:t>[InverseProperty] - Nazwa właściwości parenta, który ma klucz obcy do nas np. [InversinoProperty("Goblins")]Weapon.GoblinOwner </a:t>
            </a:r>
          </a:p>
          <a:p>
            <a:pPr marL="0" indent="0" fontAlgn="ctr">
              <a:buNone/>
            </a:pPr>
            <a:r>
              <a:rPr lang="pl-PL" dirty="0" smtClean="0"/>
              <a:t>[DatabaseGenerated] - pozwala określić że wartość kolumny jest generowana w bazie danych. Musimy określić dodatkowy parametr: np. Computed ozanacz kolumnę wyliczeniową, a Indentity pozwala używa Guidów do kluczy głównych.</a:t>
            </a:r>
          </a:p>
          <a:p>
            <a:pPr marL="0" indent="0" fontAlgn="ctr">
              <a:buNone/>
            </a:pPr>
            <a:r>
              <a:rPr lang="pl-PL" dirty="0" smtClean="0"/>
              <a:t>[NotMapped] - Taki ignore na kolumnie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20568-7B89-4656-8145-F87E619B7B8B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03618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4150" y="195263"/>
            <a:ext cx="6359525" cy="4768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20568-7B89-4656-8145-F87E619B7B8B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0361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4150" y="195263"/>
            <a:ext cx="6359525" cy="4768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  <a:hlinkClick r:id="rId3"/>
              </a:rPr>
              <a:t>http://msdn.microsoft.com/en-us/data/jj591617</a:t>
            </a:r>
            <a:endParaRPr lang="pl-PL" sz="1100" kern="1200" dirty="0" smtClean="0">
              <a:solidFill>
                <a:schemeClr val="tx1"/>
              </a:solidFill>
              <a:effectLst/>
              <a:latin typeface="Tahoma" pitchFamily="34" charset="0"/>
              <a:ea typeface="+mn-ea"/>
              <a:cs typeface="+mn-cs"/>
            </a:endParaRPr>
          </a:p>
          <a:p>
            <a:endParaRPr lang="pl-PL" sz="1100" kern="1200" dirty="0" smtClean="0">
              <a:solidFill>
                <a:schemeClr val="tx1"/>
              </a:solidFill>
              <a:effectLst/>
              <a:latin typeface="Tahoma" pitchFamily="34" charset="0"/>
              <a:ea typeface="+mn-ea"/>
              <a:cs typeface="+mn-cs"/>
            </a:endParaRPr>
          </a:p>
          <a:p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Jest </a:t>
            </a:r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bardziej bogate od Adnotacji i pozwala nam na więcej. Zazwyczaj mieszamy oba podejścia. </a:t>
            </a:r>
          </a:p>
          <a:p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Czyli to co się da generujemy przez adnotacje, a całą reztę za pomocą fluent api</a:t>
            </a:r>
          </a:p>
          <a:p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Dzięki temu możemy w jednym miejscu trzymać całe mapowanie pomiędzy klasą a tabelą. Szczególnie przydatne gdy baza istniała wcześniej i nie do końca zgadza się z naszym modelem obiektowym.</a:t>
            </a:r>
          </a:p>
          <a:p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Zazwyczaj używamy przeładowania w DbContexcie metody OnModelCreating</a:t>
            </a:r>
          </a:p>
          <a:p>
            <a:endParaRPr lang="pl-PL" dirty="0" smtClean="0"/>
          </a:p>
          <a:p>
            <a:endParaRPr lang="pl-PL" dirty="0" smtClean="0"/>
          </a:p>
          <a:p>
            <a:r>
              <a:rPr lang="pl-PL" sz="1100" b="1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Atrybut inverse property</a:t>
            </a:r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 można zapisać w następujący sposób:</a:t>
            </a:r>
          </a:p>
          <a:p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 </a:t>
            </a:r>
          </a:p>
          <a:p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modelBuilder.Entity&lt;Weapon&gt;()</a:t>
            </a:r>
          </a:p>
          <a:p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.HasOptional(b =&gt; b.MyGoblin)</a:t>
            </a:r>
          </a:p>
          <a:p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.WithMany(a =&gt; a.Weapons);</a:t>
            </a:r>
          </a:p>
          <a:p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 </a:t>
            </a:r>
          </a:p>
          <a:p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lub</a:t>
            </a:r>
          </a:p>
          <a:p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 </a:t>
            </a:r>
          </a:p>
          <a:p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modelBuilder.Entity&lt;Goblin&gt;()</a:t>
            </a:r>
          </a:p>
          <a:p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.HasMany(g =&gt; g.Weapons)</a:t>
            </a:r>
          </a:p>
          <a:p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.WithOptional(w =&gt; w.MyGoblin);</a:t>
            </a:r>
          </a:p>
          <a:p>
            <a:endParaRPr lang="pl-PL" dirty="0" smtClean="0"/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20568-7B89-4656-8145-F87E619B7B8B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4387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4150" y="195263"/>
            <a:ext cx="6359525" cy="4768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20568-7B89-4656-8145-F87E619B7B8B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8772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4150" y="195263"/>
            <a:ext cx="6359525" cy="4768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100" b="1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Dziedziczene</a:t>
            </a:r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 domyślnie jest na poziomie tablei (cała hierachia jest w jendnej tabeli  (Table-Per-Hierarchy). Dodawana jest columna discriminator. Jeśli chcielibyśmy zmapować to po swojemu na potrzeby istniejącej struktury lub np. Użyć kolumny Type możey zrobić to za pomocą takiego mapowania.</a:t>
            </a:r>
          </a:p>
          <a:p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  </a:t>
            </a:r>
          </a:p>
          <a:p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Gdybyśmy jednak chcieli zmapować osobną tabelę dla każdego typu (Table-Per-Type)</a:t>
            </a:r>
          </a:p>
          <a:p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 </a:t>
            </a:r>
          </a:p>
          <a:p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modelBuilder.Entity&lt;Course&gt;().ToTable("Course");  </a:t>
            </a:r>
          </a:p>
          <a:p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modelBuilder.Entity&lt;OnsiteCourse&gt;().ToTable("OnsiteCourse");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20568-7B89-4656-8145-F87E619B7B8B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1940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4150" y="195263"/>
            <a:ext cx="6359525" cy="4768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8014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http://msdn.microsoft.com/en-us/data/jj819164</a:t>
            </a:r>
          </a:p>
          <a:p>
            <a:pPr marL="0" marR="0" indent="0" algn="l" defTabSz="8014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100" kern="1200" dirty="0" smtClean="0">
              <a:solidFill>
                <a:schemeClr val="tx1"/>
              </a:solidFill>
              <a:effectLst/>
              <a:latin typeface="Tahoma" pitchFamily="34" charset="0"/>
              <a:ea typeface="+mn-ea"/>
              <a:cs typeface="+mn-cs"/>
            </a:endParaRPr>
          </a:p>
          <a:p>
            <a:pPr marL="0" marR="0" indent="0" algn="l" defTabSz="8014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Czasami </a:t>
            </a:r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mając dość specyficzną strukturę zamiast dostosowywać poprzez flueapi i annotacje możemy stworzyć własne konwencje.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20568-7B89-4656-8145-F87E619B7B8B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03433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4150" y="195263"/>
            <a:ext cx="6359525" cy="4768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8014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Możemy np. Zbudować konwencje wspólne dla całej organizacji.</a:t>
            </a:r>
          </a:p>
          <a:p>
            <a:endParaRPr lang="pl-PL" dirty="0" smtClean="0"/>
          </a:p>
          <a:p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Możemy dzięki temu tworzyć nowe konwencje albo rozszerzać istniejące np. - dziedzicząc po IdKeyDiscoveryConvention i dodając rozpoznawanie kolumny Key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20568-7B89-4656-8145-F87E619B7B8B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75658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20568-7B89-4656-8145-F87E619B7B8B}" type="slidenum">
              <a:rPr lang="en-GB" smtClean="0"/>
              <a:pPr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5853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  <a:hlinkClick r:id="rId3"/>
              </a:rPr>
              <a:t>http://msdn.microsoft.com/en-us/data/jj679962</a:t>
            </a:r>
            <a:endParaRPr lang="pl-PL" sz="1100" kern="1200" dirty="0" smtClean="0">
              <a:solidFill>
                <a:schemeClr val="tx1"/>
              </a:solidFill>
              <a:effectLst/>
              <a:latin typeface="Tahoma" pitchFamily="34" charset="0"/>
              <a:ea typeface="+mn-ea"/>
              <a:cs typeface="+mn-cs"/>
            </a:endParaRPr>
          </a:p>
          <a:p>
            <a:pPr rtl="0" fontAlgn="ctr"/>
            <a:endParaRPr lang="pl-PL" sz="1100" kern="1200" dirty="0" smtClean="0">
              <a:solidFill>
                <a:schemeClr val="tx1"/>
              </a:solidFill>
              <a:effectLst/>
              <a:latin typeface="Tahoma" pitchFamily="34" charset="0"/>
              <a:ea typeface="+mn-ea"/>
              <a:cs typeface="+mn-cs"/>
            </a:endParaRPr>
          </a:p>
          <a:p>
            <a:pPr rtl="0" fontAlgn="ctr"/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Configuration.cs </a:t>
            </a:r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- ustawienia migracji + w tym miejscu możemy wypełnić domyślnymi danymi naszą bazę</a:t>
            </a:r>
            <a:endParaRPr lang="pl-PL" dirty="0" smtClean="0">
              <a:effectLst/>
            </a:endParaRPr>
          </a:p>
          <a:p>
            <a:pPr rtl="0" fontAlgn="ctr"/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&lt;timestamp&gt;_InitialCreate.cs - Pierwsza migracja tworząca bazę danych. Co ciekawe używamy metod EF do tworzenia struktur, czyli migracje są niezależne od providera bazy danych.</a:t>
            </a:r>
            <a:endParaRPr lang="pl-PL" dirty="0" smtClean="0">
              <a:effectLst/>
            </a:endParaRPr>
          </a:p>
          <a:p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 </a:t>
            </a:r>
          </a:p>
          <a:p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Gdybyśmy jednak chcieli, aby nasza </a:t>
            </a:r>
            <a:r>
              <a:rPr lang="pl-PL" sz="1100" b="1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baza zawierała więcej</a:t>
            </a:r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 informacji niż da się to wygenerować na podstawie naszego modelu możemy dodać zmianę ręcznie. Np. Jeśli chcielibyśmy, aby kolumna Name była unikatowa na bazie danych, to dodajmy: .Index(t =&gt; t.Name, unique: true);</a:t>
            </a:r>
          </a:p>
          <a:p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 </a:t>
            </a:r>
          </a:p>
          <a:p>
            <a:r>
              <a:rPr lang="pl-PL" sz="1100" b="1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Dodanie custom sql </a:t>
            </a:r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do generowania</a:t>
            </a:r>
          </a:p>
          <a:p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Sql("UPDATE dbo.Golins SET Age = cast ( rand() * 100 as int)"); </a:t>
            </a:r>
          </a:p>
          <a:p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 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20568-7B89-4656-8145-F87E619B7B8B}" type="slidenum">
              <a:rPr lang="en-GB" smtClean="0"/>
              <a:pPr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39435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- Verbose pozwoli nam dodatkowo podejrzeć jakie zapytanie zostało wysłane na serwer.</a:t>
            </a:r>
            <a:endParaRPr lang="pl-PL" dirty="0" smtClean="0">
              <a:effectLst/>
            </a:endParaRPr>
          </a:p>
          <a:p>
            <a:pPr rtl="0" fontAlgn="ctr"/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- Script wygeneruje skryp ze zmianami od initializacji bazy do najnowszej wersji. </a:t>
            </a:r>
            <a:endParaRPr lang="pl-PL" dirty="0" smtClean="0">
              <a:effectLst/>
            </a:endParaRPr>
          </a:p>
          <a:p>
            <a:pPr rtl="0" fontAlgn="ctr"/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- TargetMigration pozwala aktualizować do konkretnej wersji (drugim parametrem jest nazwa migracji). Możemy aktualizować w górę lub w dół.</a:t>
            </a:r>
            <a:endParaRPr lang="pl-PL" dirty="0" smtClean="0">
              <a:effectLst/>
            </a:endParaRPr>
          </a:p>
          <a:p>
            <a:pPr rtl="0" fontAlgn="ctr"/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- SourceMigration - pozwala określić od której wersji chcemy updatować (szczególonie przydatne gdy generujemy skrypt aktualizacyjny z kilku wersji). Od wersji EF6 specyfikując $InitialDatabase zostanie wygenerowany skrypt</a:t>
            </a:r>
            <a:endParaRPr lang="pl-PL" dirty="0" smtClean="0">
              <a:effectLst/>
            </a:endParaRP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20568-7B89-4656-8145-F87E619B7B8B}" type="slidenum">
              <a:rPr lang="en-GB" smtClean="0"/>
              <a:pPr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4136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4150" y="195263"/>
            <a:ext cx="6359525" cy="4768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  <a:hlinkClick r:id="rId3"/>
              </a:rPr>
              <a:t>http://msdn.microsoft.com/pl-pl/data/jj574253.aspx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20568-7B89-4656-8145-F87E619B7B8B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34679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Jeśli na starcie mamy istniejącą strukturę i chcemy zacząć dodawać migracje począwszy od niej możemy to zrobić poleceniem </a:t>
            </a:r>
          </a:p>
          <a:p>
            <a:r>
              <a:rPr lang="pl-PL" dirty="0" smtClean="0"/>
              <a:t>Add-Migration InitialCreate –IgnoreChanges</a:t>
            </a:r>
          </a:p>
          <a:p>
            <a:r>
              <a:rPr lang="pl-PL" dirty="0" smtClean="0"/>
              <a:t>Stworzy to pusty aktualny obiekt migracji. Teraz uruchamiamy </a:t>
            </a:r>
          </a:p>
          <a:p>
            <a:r>
              <a:rPr lang="pl-PL" dirty="0" smtClean="0"/>
              <a:t>Update-Database</a:t>
            </a:r>
          </a:p>
          <a:p>
            <a:r>
              <a:rPr lang="pl-PL" dirty="0" smtClean="0"/>
              <a:t>Nic się nie zmieni poza wpisem tabeli __MigrationsHistory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20568-7B89-4656-8145-F87E619B7B8B}" type="slidenum">
              <a:rPr lang="en-GB" smtClean="0"/>
              <a:pPr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71594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  <a:hlinkClick r:id="rId3"/>
              </a:rPr>
              <a:t>http://msdn.microsoft.com/en-us/data/dn468673</a:t>
            </a:r>
            <a:endParaRPr lang="pl-PL" sz="1100" kern="1200" dirty="0" smtClean="0">
              <a:solidFill>
                <a:schemeClr val="tx1"/>
              </a:solidFill>
              <a:effectLst/>
              <a:latin typeface="Tahoma" pitchFamily="34" charset="0"/>
              <a:ea typeface="+mn-ea"/>
              <a:cs typeface="+mn-cs"/>
            </a:endParaRPr>
          </a:p>
          <a:p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W </a:t>
            </a:r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EF6 w końcu pojawiły się oczekiwana przez długi czas obsługa procedur składowanych. W najprostrzym przypadku sprowadza sie to do wywołania w OnModelCreating </a:t>
            </a:r>
          </a:p>
          <a:p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modelBuilder </a:t>
            </a:r>
          </a:p>
          <a:p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  .Entity&lt;Goblin&gt;() </a:t>
            </a:r>
          </a:p>
          <a:p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  .MapToStoredProcedures();</a:t>
            </a:r>
          </a:p>
          <a:p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Oznacza to, że do komunikacji z bazą danych zostaną użyte procedury Goblin_Insert, Goblin_Update, Goblin_Delete. Procedury wykorzystują takie same nazwy parametrów jak kolumny w bazie danych. Co najważniejsze procedury zostaną dla nas w pełni wygenerowane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20568-7B89-4656-8145-F87E619B7B8B}" type="slidenum">
              <a:rPr lang="en-GB" smtClean="0"/>
              <a:pPr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06764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20568-7B89-4656-8145-F87E619B7B8B}" type="slidenum">
              <a:rPr lang="en-GB" smtClean="0"/>
              <a:pPr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82339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Czasem nie da się przetrwać bez napisania czegoś w SQL wtedy możemy sięgnąć po broń ostateczną ;)</a:t>
            </a:r>
          </a:p>
          <a:p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 </a:t>
            </a:r>
          </a:p>
          <a:p>
            <a:pPr rtl="0" fontAlgn="ctr"/>
            <a:r>
              <a:rPr lang="pl-PL" sz="1100" b="0" i="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Uruchomić zapytanie na DbSet i w zwracać rezultaty danego typu</a:t>
            </a:r>
          </a:p>
          <a:p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DbSqlQuery&lt;Goblin&gt; dbSqlQuery = context.Goblins.SqlQuery("Select * from Goblins where Age &gt; @age", new SqlParameter("@age", 10));</a:t>
            </a:r>
          </a:p>
          <a:p>
            <a:pPr rtl="0" fontAlgn="ctr"/>
            <a:r>
              <a:rPr lang="pl-PL" sz="1100" b="0" i="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Uruchamiać procedury składowe </a:t>
            </a:r>
          </a:p>
          <a:p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var goblins = context.Goblins.SqlQuery("dbo.GetGoblins").ToList();</a:t>
            </a:r>
          </a:p>
          <a:p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Co ciekawe parametry możemy przekzać w taki sposó</a:t>
            </a:r>
          </a:p>
          <a:p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int goblinId = 1;</a:t>
            </a:r>
          </a:p>
          <a:p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var goblins = context.Goblins.SqlQuery("dbo.GetGoblins @p0", goblinId).Single();</a:t>
            </a:r>
          </a:p>
          <a:p>
            <a:pPr rtl="0" fontAlgn="ctr"/>
            <a:r>
              <a:rPr lang="pl-PL" sz="1100" b="0" i="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Uruchamiać dla nie zmapowanych typów</a:t>
            </a:r>
          </a:p>
          <a:p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var names = context.Database.SqlQuery&lt;string&gt;("select name from Goblins").ToList();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20568-7B89-4656-8145-F87E619B7B8B}" type="slidenum">
              <a:rPr lang="en-GB" smtClean="0"/>
              <a:pPr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00289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8014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Nie zawsze sie nadaje, ale kiedy operacja na bazie trwa długo i chcemy by UI był responsywny. 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20568-7B89-4656-8145-F87E619B7B8B}" type="slidenum">
              <a:rPr lang="en-GB" smtClean="0"/>
              <a:pPr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72137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20568-7B89-4656-8145-F87E619B7B8B}" type="slidenum">
              <a:rPr lang="en-GB" smtClean="0"/>
              <a:pPr/>
              <a:t>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08643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  <a:hlinkClick r:id="rId3"/>
              </a:rPr>
              <a:t>http://msdn.microsoft.com/en-us/data/dn456843</a:t>
            </a:r>
            <a:endParaRPr lang="pl-PL" sz="1100" kern="1200" dirty="0" smtClean="0">
              <a:solidFill>
                <a:schemeClr val="tx1"/>
              </a:solidFill>
              <a:effectLst/>
              <a:latin typeface="Tahoma" pitchFamily="34" charset="0"/>
              <a:ea typeface="+mn-ea"/>
              <a:cs typeface="+mn-cs"/>
            </a:endParaRPr>
          </a:p>
          <a:p>
            <a:endParaRPr lang="pl-PL" sz="1100" kern="1200" dirty="0" smtClean="0">
              <a:solidFill>
                <a:schemeClr val="tx1"/>
              </a:solidFill>
              <a:effectLst/>
              <a:latin typeface="Tahoma" pitchFamily="34" charset="0"/>
              <a:ea typeface="+mn-ea"/>
              <a:cs typeface="+mn-cs"/>
            </a:endParaRPr>
          </a:p>
          <a:p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Domyślnie </a:t>
            </a:r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EF traktuje wszystkie zmiany do wywołania SaveChanges jako jedną traksację. Jest to często całkowicie wystarczjące do szczęścia. Zapis jest READ COMMITED, a selecty nie są opatrzone transakcją.</a:t>
            </a:r>
          </a:p>
          <a:p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 </a:t>
            </a:r>
          </a:p>
          <a:p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Przed EF6 można było używać TransactionScope lub używać samemu transakcji na właściwości ObjcectContext.Connection. W EF6 mamy dwa sposoby: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20568-7B89-4656-8145-F87E619B7B8B}" type="slidenum">
              <a:rPr lang="en-GB" smtClean="0"/>
              <a:pPr/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4623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4150" y="195263"/>
            <a:ext cx="6359525" cy="4768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Dwa pierwsze używają diagramy klas do stworzenia struktur danych z którymi chcemy pracować. Pierwszy gdzie najpierw tworzymy strukturę modeli, a później dla niej generujemy bazę danych oraz drugi, gdzie na podstaie istniejącej bazy danych generujemy modele. Oba maja wadę jaką jest dość niewygodna praca z diagramem. Szczególnie przy dużej ilości klas (ostatnio zmieniło się to, bo można podzielić na kilka diagramów). Powstałe klasy mają część partial, która rodziela nam kod na dwa miejsca i domyślne klasy bazowe. Nie jest to najwygodniejsze rozwiązanie.</a:t>
            </a:r>
          </a:p>
          <a:p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Z drugiej strony mamy Code First, który pozwala nam najpierw w kodzie stworzyć porządaną strukturę, a później ja odpowiednio przenieść do bazy. Lub w przypadku istniejących tabel stworzyć mapowanie specjalnym api na lokalne obiekty. Dlatego pomijam zupełnie dwa pierwsze sposoby i w dalszej części skupiym się tylko na Code First.</a:t>
            </a:r>
          </a:p>
          <a:p>
            <a:endParaRPr lang="pl-PL" sz="1100" kern="1200" dirty="0" smtClean="0">
              <a:solidFill>
                <a:schemeClr val="tx1"/>
              </a:solidFill>
              <a:effectLst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20568-7B89-4656-8145-F87E619B7B8B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0068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4150" y="195263"/>
            <a:ext cx="6359525" cy="4768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8014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100" b="1" dirty="0" smtClean="0"/>
              <a:t>Install-Package EntityFramework</a:t>
            </a:r>
            <a:endParaRPr lang="pl-PL" sz="1100" b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pl-PL" dirty="0" smtClean="0"/>
          </a:p>
          <a:p>
            <a:r>
              <a:rPr lang="pl-PL" sz="11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rPr>
              <a:t>public class GoblinsContext : DbContext</a:t>
            </a:r>
          </a:p>
          <a:p>
            <a:r>
              <a:rPr lang="pl-PL" sz="11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rPr>
              <a:t>{</a:t>
            </a:r>
          </a:p>
          <a:p>
            <a:r>
              <a:rPr lang="pl-PL" sz="11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rPr>
              <a:t>	public DbSet&lt;Goblin&gt; Goblins { get; set; }</a:t>
            </a:r>
          </a:p>
          <a:p>
            <a:r>
              <a:rPr lang="pl-PL" sz="1100" kern="1200" dirty="0" smtClean="0">
                <a:solidFill>
                  <a:schemeClr val="tx1"/>
                </a:solidFill>
                <a:latin typeface="Tahoma" pitchFamily="34" charset="0"/>
                <a:ea typeface="+mn-ea"/>
                <a:cs typeface="+mn-cs"/>
              </a:rPr>
              <a:t>}</a:t>
            </a:r>
          </a:p>
          <a:p>
            <a:endParaRPr lang="pl-PL" sz="1100" kern="1200" dirty="0" smtClean="0">
              <a:solidFill>
                <a:schemeClr val="tx1"/>
              </a:solidFill>
              <a:latin typeface="Tahoma" pitchFamily="34" charset="0"/>
              <a:ea typeface="+mn-ea"/>
              <a:cs typeface="+mn-cs"/>
            </a:endParaRPr>
          </a:p>
          <a:p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var</a:t>
            </a:r>
            <a:r>
              <a:rPr lang="pl-PL" dirty="0" smtClean="0"/>
              <a:t> goblin1 = </a:t>
            </a:r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new</a:t>
            </a:r>
            <a:r>
              <a:rPr lang="pl-PL" dirty="0" smtClean="0"/>
              <a:t> </a:t>
            </a:r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Goblin</a:t>
            </a:r>
            <a:r>
              <a:rPr lang="pl-PL" dirty="0" smtClean="0"/>
              <a:t>() { </a:t>
            </a:r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Name</a:t>
            </a:r>
            <a:r>
              <a:rPr lang="pl-PL" dirty="0" smtClean="0"/>
              <a:t> =  </a:t>
            </a:r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"Aghrak"</a:t>
            </a:r>
            <a:r>
              <a:rPr lang="pl-PL" dirty="0" smtClean="0"/>
              <a:t>, </a:t>
            </a:r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Level</a:t>
            </a:r>
            <a:r>
              <a:rPr lang="pl-PL" dirty="0" smtClean="0"/>
              <a:t> = 12, </a:t>
            </a:r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Weapons</a:t>
            </a:r>
            <a:r>
              <a:rPr lang="pl-PL" dirty="0" smtClean="0"/>
              <a:t> =  </a:t>
            </a:r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new</a:t>
            </a:r>
            <a:r>
              <a:rPr lang="pl-PL" dirty="0" smtClean="0"/>
              <a:t> </a:t>
            </a:r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List</a:t>
            </a:r>
            <a:r>
              <a:rPr lang="pl-PL" dirty="0" smtClean="0"/>
              <a:t>&lt;</a:t>
            </a:r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Weapon</a:t>
            </a:r>
            <a:r>
              <a:rPr lang="pl-PL" dirty="0" smtClean="0"/>
              <a:t>&gt;() { </a:t>
            </a:r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new</a:t>
            </a:r>
            <a:r>
              <a:rPr lang="pl-PL" dirty="0" smtClean="0"/>
              <a:t> </a:t>
            </a:r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Weapon</a:t>
            </a:r>
            <a:r>
              <a:rPr lang="pl-PL" dirty="0" smtClean="0"/>
              <a:t>() { </a:t>
            </a:r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Name</a:t>
            </a:r>
            <a:r>
              <a:rPr lang="pl-PL" dirty="0" smtClean="0"/>
              <a:t> = </a:t>
            </a:r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"Magic sword of nothing"</a:t>
            </a:r>
            <a:r>
              <a:rPr lang="pl-PL" dirty="0" smtClean="0"/>
              <a:t>, </a:t>
            </a:r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Damage</a:t>
            </a:r>
            <a:r>
              <a:rPr lang="pl-PL" dirty="0" smtClean="0"/>
              <a:t> = 2}, </a:t>
            </a:r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new</a:t>
            </a:r>
            <a:r>
              <a:rPr lang="pl-PL" dirty="0" smtClean="0"/>
              <a:t> </a:t>
            </a:r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Weapon</a:t>
            </a:r>
            <a:r>
              <a:rPr lang="pl-PL" dirty="0" smtClean="0"/>
              <a:t>() { </a:t>
            </a:r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Name</a:t>
            </a:r>
            <a:r>
              <a:rPr lang="pl-PL" dirty="0" smtClean="0"/>
              <a:t> = </a:t>
            </a:r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"Rats club"</a:t>
            </a:r>
            <a:r>
              <a:rPr lang="pl-PL" dirty="0" smtClean="0"/>
              <a:t>, </a:t>
            </a:r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Damage</a:t>
            </a:r>
            <a:r>
              <a:rPr lang="pl-PL" dirty="0" smtClean="0"/>
              <a:t> = 3}, } }; context.</a:t>
            </a:r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Goblins</a:t>
            </a:r>
            <a:r>
              <a:rPr lang="pl-PL" dirty="0" smtClean="0"/>
              <a:t>.</a:t>
            </a:r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Add</a:t>
            </a:r>
            <a:r>
              <a:rPr lang="pl-PL" dirty="0" smtClean="0"/>
              <a:t>(goblin1); context.</a:t>
            </a:r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SaveChanges</a:t>
            </a:r>
            <a:r>
              <a:rPr lang="pl-PL" dirty="0" smtClean="0"/>
              <a:t>();</a:t>
            </a:r>
          </a:p>
          <a:p>
            <a:endParaRPr lang="pl-PL" dirty="0" smtClean="0"/>
          </a:p>
          <a:p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IQueryable&lt;Goblin&gt; experiencedGoblins </a:t>
            </a:r>
          </a:p>
          <a:p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= from goblin in context.Goblins </a:t>
            </a:r>
          </a:p>
          <a:p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where goblin.Level &gt; 10</a:t>
            </a:r>
          </a:p>
          <a:p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select goblin;</a:t>
            </a:r>
          </a:p>
          <a:p>
            <a:endParaRPr lang="pl-PL" sz="1100" kern="1200" dirty="0" smtClean="0">
              <a:solidFill>
                <a:schemeClr val="tx1"/>
              </a:solidFill>
              <a:effectLst/>
              <a:latin typeface="Tahoma" pitchFamily="34" charset="0"/>
              <a:ea typeface="+mn-ea"/>
              <a:cs typeface="+mn-cs"/>
            </a:endParaRPr>
          </a:p>
          <a:p>
            <a:pPr marL="0" marR="0" indent="0" algn="l" defTabSz="8014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DbSqlQuery&lt;Goblin&gt; dbSqlQuery = context.Goblins.SqlQuery("Select * from Goblins where Level &gt; @level", new SqlParameter("@level", 10));</a:t>
            </a:r>
          </a:p>
          <a:p>
            <a:endParaRPr lang="pl-PL" sz="1100" kern="1200" dirty="0" smtClean="0">
              <a:solidFill>
                <a:schemeClr val="tx1"/>
              </a:solidFill>
              <a:effectLst/>
              <a:latin typeface="Tahoma" pitchFamily="34" charset="0"/>
              <a:ea typeface="+mn-ea"/>
              <a:cs typeface="+mn-cs"/>
            </a:endParaRP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20568-7B89-4656-8145-F87E619B7B8B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8188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4150" y="195263"/>
            <a:ext cx="6359525" cy="4768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100" i="1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Dla niewtajemnioczonych jest to specjalna wersja SQL Express dla developerów, która jest domyślnie dostępna po instalacji VS 2012 i wyżej. Używa tego samego sqlservr.exe co Express, tych samych providerów do połączeń i tej samej wersji T-SQL. Nie posiada żadnego procesu, tylko startuje razem z naszą aplikacją. Pliki bazy lądują w katalogu użytkownika %USERPROFILE%. Lokalizacje pliku można zmienić dodająć właściwość w connectionStringu AttachDbFileName.</a:t>
            </a:r>
            <a:endParaRPr lang="pl-PL" sz="1100" kern="1200" dirty="0" smtClean="0">
              <a:solidFill>
                <a:schemeClr val="tx1"/>
              </a:solidFill>
              <a:effectLst/>
              <a:latin typeface="Tahoma" pitchFamily="34" charset="0"/>
              <a:ea typeface="+mn-ea"/>
              <a:cs typeface="+mn-cs"/>
            </a:endParaRPr>
          </a:p>
          <a:p>
            <a:r>
              <a:rPr lang="pl-PL" sz="1100" i="1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Po dodatkowe informacje odsyłąm do </a:t>
            </a:r>
            <a:endParaRPr lang="pl-PL" sz="1100" kern="1200" dirty="0" smtClean="0">
              <a:solidFill>
                <a:schemeClr val="tx1"/>
              </a:solidFill>
              <a:effectLst/>
              <a:latin typeface="Tahoma" pitchFamily="34" charset="0"/>
              <a:ea typeface="+mn-ea"/>
              <a:cs typeface="+mn-cs"/>
            </a:endParaRPr>
          </a:p>
          <a:p>
            <a:r>
              <a:rPr lang="pl-PL" sz="1100" i="1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  <a:hlinkClick r:id="rId3"/>
              </a:rPr>
              <a:t>http://blogs.msdn.com/b/sqlexpress/archive/2011/07/12/introducing-localdb-a-better-sql-express.aspx</a:t>
            </a:r>
            <a:r>
              <a:rPr lang="pl-PL" sz="1100" i="1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 i więcej tutaj: </a:t>
            </a:r>
            <a:r>
              <a:rPr lang="pl-PL" sz="1100" i="1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  <a:hlinkClick r:id="rId4"/>
              </a:rPr>
              <a:t>http://blogs.msdn.com/b/sqlexpress/</a:t>
            </a:r>
            <a:endParaRPr lang="pl-PL" sz="1100" kern="1200" dirty="0" smtClean="0">
              <a:solidFill>
                <a:schemeClr val="tx1"/>
              </a:solidFill>
              <a:effectLst/>
              <a:latin typeface="Tahoma" pitchFamily="34" charset="0"/>
              <a:ea typeface="+mn-ea"/>
              <a:cs typeface="+mn-cs"/>
            </a:endParaRPr>
          </a:p>
          <a:p>
            <a:r>
              <a:rPr lang="pl-PL" sz="1100" i="1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  <a:hlinkClick r:id="rId5"/>
              </a:rPr>
              <a:t>Krzysztof Kozielczyk</a:t>
            </a:r>
            <a:r>
              <a:rPr lang="pl-PL" sz="1100" i="1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 has blogged several entries around on LocalDB </a:t>
            </a:r>
            <a:r>
              <a:rPr lang="pl-PL" sz="1100" i="1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  <a:hlinkClick r:id="rId4"/>
              </a:rPr>
              <a:t>here</a:t>
            </a:r>
            <a:r>
              <a:rPr lang="pl-PL" sz="1100" i="1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 - take note especially of the issues when running under 'Full IIS'.</a:t>
            </a:r>
            <a:endParaRPr lang="pl-PL" dirty="0" smtClean="0">
              <a:effectLst/>
            </a:endParaRPr>
          </a:p>
          <a:p>
            <a:endParaRPr lang="pl-PL" dirty="0" smtClean="0"/>
          </a:p>
          <a:p>
            <a:endParaRPr lang="pl-P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20568-7B89-4656-8145-F87E619B7B8B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0048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4150" y="195263"/>
            <a:ext cx="6359525" cy="4768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8014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Cykl życia DbContextu to czas do disposa, któym jest ograniczony lub sprzątnięcia go przez GC. </a:t>
            </a:r>
          </a:p>
          <a:p>
            <a:pPr marL="0" marR="0" indent="0" algn="l" defTabSz="8014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Zaleca się żeby był trzymany jak najkrócej.</a:t>
            </a:r>
          </a:p>
          <a:p>
            <a:pPr marL="0" marR="0" indent="0" algn="l" defTabSz="8014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Wytyczne </a:t>
            </a:r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MS to jeden context </a:t>
            </a:r>
          </a:p>
          <a:p>
            <a:pPr marL="0" marR="0" indent="0" algn="l" defTabSz="8014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	- per request dla aplikacji webowej </a:t>
            </a:r>
          </a:p>
          <a:p>
            <a:pPr marL="0" marR="0" indent="0" algn="l" defTabSz="8014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	- dla okna w przypadku winforms/webforms - pozwala to wykorzystać funkcjonalność śledzenia zmian. </a:t>
            </a:r>
          </a:p>
          <a:p>
            <a:pPr marL="0" marR="0" indent="0" algn="l" defTabSz="8014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100" kern="1200" dirty="0" smtClean="0">
              <a:solidFill>
                <a:schemeClr val="tx1"/>
              </a:solidFill>
              <a:effectLst/>
              <a:latin typeface="Tahoma" pitchFamily="34" charset="0"/>
              <a:ea typeface="+mn-ea"/>
              <a:cs typeface="+mn-cs"/>
            </a:endParaRPr>
          </a:p>
          <a:p>
            <a:pPr marL="0" marR="0" indent="0" algn="l" defTabSz="8014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Należy pamiętać, że ładując więcej obiektów konsumpcja pamięci przez context rośnie. </a:t>
            </a:r>
          </a:p>
          <a:p>
            <a:pPr marL="0" marR="0" indent="0" algn="l" defTabSz="8014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100" kern="1200" dirty="0" smtClean="0">
              <a:solidFill>
                <a:schemeClr val="tx1"/>
              </a:solidFill>
              <a:effectLst/>
              <a:latin typeface="Tahoma" pitchFamily="34" charset="0"/>
              <a:ea typeface="+mn-ea"/>
              <a:cs typeface="+mn-cs"/>
            </a:endParaRPr>
          </a:p>
          <a:p>
            <a:pPr marL="0" marR="0" indent="0" algn="l" defTabSz="8014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Context sam zarządza połączeniami otwierając i zamykając je kiedy potrzebuje. </a:t>
            </a:r>
          </a:p>
          <a:p>
            <a:pPr marL="0" marR="0" indent="0" algn="l" defTabSz="8014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/>
            </a:r>
            <a:b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</a:br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Nie jest thread safe. Dlatego niezaleca się, aby to samo entity było śledzone przez kilka contextów w tym samym czasie.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20568-7B89-4656-8145-F87E619B7B8B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8474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4150" y="195263"/>
            <a:ext cx="6359525" cy="4768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pl-PL" sz="1100" b="0" i="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Logowanie i przechytywanie operacji bazodanowych (</a:t>
            </a:r>
            <a:r>
              <a:rPr lang="pl-PL" sz="1100" b="0" i="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  <a:hlinkClick r:id="rId3"/>
              </a:rPr>
              <a:t>http://msdn.microsoft.com/en-us/data/dn469464</a:t>
            </a:r>
            <a:r>
              <a:rPr lang="pl-PL" sz="1100" b="0" i="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)</a:t>
            </a:r>
          </a:p>
          <a:p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Od wersji EF6 możemy przechwytywać zapytania do sql choćby po to, żeby sprawdzić co się wygenerowało w bazie danych, ale możemy też przerywać lub zmieniać elementy zapytania.</a:t>
            </a:r>
          </a:p>
          <a:p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 </a:t>
            </a:r>
          </a:p>
          <a:p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Wystarczy przypisać delegata np. Write i mamy działające wyrzucanie na console zdarzeń</a:t>
            </a:r>
          </a:p>
          <a:p>
            <a:pPr rtl="0" fontAlgn="ctr"/>
            <a:r>
              <a:rPr lang="pl-PL" sz="1100" b="0" i="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Inne formatowanie. Dla informacji używamy klasy DatabaseLogFormatter </a:t>
            </a:r>
          </a:p>
          <a:p>
            <a:pPr rtl="0" fontAlgn="ctr"/>
            <a:r>
              <a:rPr lang="pl-PL" sz="1100" b="0" i="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Przechwytujące interfejsy</a:t>
            </a:r>
          </a:p>
          <a:p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Używają IDbInterceptor do przechwytywania zdarzeń zanim się staną. Np. IDbCommandInterceptor definiuje metody, które są uruchamiane przed ExecuteNonQuery, ExceuteScalar czy ExecuteReader.</a:t>
            </a:r>
          </a:p>
          <a:p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Po szczegóły odsyłam do krótkiego artykułu źródłowego.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20568-7B89-4656-8145-F87E619B7B8B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5922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4150" y="195263"/>
            <a:ext cx="6359525" cy="4768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pl-PL" sz="1100" b="0" i="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http://www.codeguru.com/csharp/article.php/c19999/Understanding-Database-Initializers-in-Entity-Framework-Code-First.htm</a:t>
            </a:r>
          </a:p>
          <a:p>
            <a:pPr rtl="0" fontAlgn="ctr"/>
            <a:endParaRPr lang="pl-PL" sz="1100" b="0" i="0" kern="1200" dirty="0" smtClean="0">
              <a:solidFill>
                <a:schemeClr val="tx1"/>
              </a:solidFill>
              <a:effectLst/>
              <a:latin typeface="Tahoma" pitchFamily="34" charset="0"/>
              <a:ea typeface="+mn-ea"/>
              <a:cs typeface="+mn-cs"/>
            </a:endParaRPr>
          </a:p>
          <a:p>
            <a:pPr rtl="0" fontAlgn="ctr"/>
            <a:r>
              <a:rPr lang="pl-PL" sz="1100" b="0" i="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CreateDatabaseIfNotExists </a:t>
            </a:r>
            <a:r>
              <a:rPr lang="pl-PL" sz="1100" b="0" i="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- domyślny - stwarzamy bazę jeśli nie istnieje</a:t>
            </a:r>
          </a:p>
          <a:p>
            <a:pPr rtl="0" fontAlgn="ctr"/>
            <a:r>
              <a:rPr lang="pl-PL" sz="1100" b="0" i="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DropCreateDatabaseWhenModelChanges - tworzy nową bazę jeśli istnieje ona wczesniej, ale jeśli mamy różnicę w modelu baza zostaje porzucoa i odtworzona od nowa</a:t>
            </a:r>
          </a:p>
          <a:p>
            <a:pPr rtl="0" fontAlgn="ctr"/>
            <a:r>
              <a:rPr lang="pl-PL" sz="1100" b="0" i="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DropCreateDatabaseAlways - za każdym uruchomieniem baza jest wyrzucana i tworzona od nowa</a:t>
            </a:r>
          </a:p>
          <a:p>
            <a:endParaRPr lang="pl-PL" sz="1100" kern="1200" dirty="0" smtClean="0">
              <a:solidFill>
                <a:schemeClr val="tx1"/>
              </a:solidFill>
              <a:effectLst/>
              <a:latin typeface="Tahoma" pitchFamily="34" charset="0"/>
              <a:ea typeface="+mn-ea"/>
              <a:cs typeface="+mn-cs"/>
            </a:endParaRPr>
          </a:p>
          <a:p>
            <a:endParaRPr lang="pl-PL" sz="1100" kern="1200" dirty="0" smtClean="0">
              <a:solidFill>
                <a:schemeClr val="tx1"/>
              </a:solidFill>
              <a:effectLst/>
              <a:latin typeface="Tahoma" pitchFamily="34" charset="0"/>
              <a:ea typeface="+mn-ea"/>
              <a:cs typeface="+mn-cs"/>
            </a:endParaRPr>
          </a:p>
          <a:p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Możemy implementować własne </a:t>
            </a:r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initializery implementując </a:t>
            </a:r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interfejs IDatabaseInitializer.</a:t>
            </a:r>
          </a:p>
          <a:p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Inicjalizera ustawiamy przeważnie na początku naszej aplikacji zanim jeszcze użyjemy contextu. </a:t>
            </a:r>
          </a:p>
          <a:p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 </a:t>
            </a:r>
          </a:p>
          <a:p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Database.SetInitializer(new DropCreateDatabaseAlways&lt;DbGoblinsContext&gt;());</a:t>
            </a:r>
          </a:p>
          <a:p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 </a:t>
            </a:r>
          </a:p>
          <a:p>
            <a:r>
              <a:rPr lang="pl-PL" sz="1100" kern="1200" dirty="0" smtClean="0">
                <a:solidFill>
                  <a:schemeClr val="tx1"/>
                </a:solidFill>
                <a:effectLst/>
                <a:latin typeface="Tahoma" pitchFamily="34" charset="0"/>
                <a:ea typeface="+mn-ea"/>
                <a:cs typeface="+mn-cs"/>
              </a:rPr>
              <a:t>Bardziej przydatny przypadek inicjalizera omówimy w przypadku migracji.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20568-7B89-4656-8145-F87E619B7B8B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1371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4150" y="195263"/>
            <a:ext cx="6359525" cy="4768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fontAlgn="ctr">
              <a:buFont typeface="+mj-lt"/>
              <a:buAutoNum type="arabicPeriod"/>
            </a:pPr>
            <a:r>
              <a:rPr lang="pl-PL" dirty="0" smtClean="0"/>
              <a:t>Wszystkie typy zdefiniowane jako właściwości DbSet w DbContexcie oraz wszystkie pozostałe typy których używają są zamieniane na tabele</a:t>
            </a:r>
          </a:p>
          <a:p>
            <a:pPr marL="228600" indent="-228600" fontAlgn="ctr">
              <a:buFont typeface="+mj-lt"/>
              <a:buAutoNum type="arabicPeriod"/>
            </a:pPr>
            <a:r>
              <a:rPr lang="pl-PL" dirty="0" smtClean="0"/>
              <a:t>Klucz główny - jeśli właściwość jest typu int lub Guid i nazwya się Id lub nazwaKlasyId automatycznie jest wykrywana jako klucz główny</a:t>
            </a:r>
          </a:p>
          <a:p>
            <a:pPr marL="228600" indent="-228600" fontAlgn="ctr">
              <a:buFont typeface="+mj-lt"/>
              <a:buAutoNum type="arabicPeriod"/>
            </a:pPr>
            <a:r>
              <a:rPr lang="pl-PL" dirty="0" smtClean="0"/>
              <a:t>Relacje - jeśli obiekt ma referencje do innego typu (lub kolekcji tego typu) automatycznie jest to relacja. Np dla właściwości Goblin właściwość int? GoblinId będzie rozpoznane jako właściwość nawigacyjna.</a:t>
            </a:r>
          </a:p>
          <a:p>
            <a:pPr marL="228600" indent="-228600" fontAlgn="ctr">
              <a:buFont typeface="+mj-lt"/>
              <a:buAutoNum type="arabicPeriod"/>
            </a:pPr>
            <a:r>
              <a:rPr lang="pl-PL" dirty="0" smtClean="0"/>
              <a:t>Typy złożone (complex type) jeśli klasa zawiera obiekt, który nie ma właściwości nadającej się do interpretacji jako klucz głóny zostaje ona potraktowana jako klasa zagnieżdżona i elementy tej klasy są interpretowane jako kolumny tabeli nadrzędnej.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20568-7B89-4656-8145-F87E619B7B8B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4350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47" tIns="40074" rIns="80147" bIns="40074" rtlCol="0" anchor="ctr"/>
          <a:lstStyle/>
          <a:p>
            <a:pPr algn="ctr"/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2903" y="4020723"/>
            <a:ext cx="5201886" cy="6302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363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726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08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453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816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179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0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4906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439634" y="6089832"/>
            <a:ext cx="132405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dirty="0" smtClean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Confidential</a:t>
            </a:r>
            <a:endParaRPr lang="en-GB" sz="2000" dirty="0">
              <a:solidFill>
                <a:schemeClr val="tx2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0" name="Picture 9" descr="110513-OverlapGraphic-RGB-1.png"/>
          <p:cNvPicPr>
            <a:picLocks noChangeAspect="1"/>
          </p:cNvPicPr>
          <p:nvPr userDrawn="1"/>
        </p:nvPicPr>
        <p:blipFill>
          <a:blip r:embed="rId2" cstate="print"/>
          <a:srcRect r="175"/>
          <a:stretch>
            <a:fillRect/>
          </a:stretch>
        </p:blipFill>
        <p:spPr>
          <a:xfrm>
            <a:off x="4879245" y="2369256"/>
            <a:ext cx="4264756" cy="4488744"/>
          </a:xfrm>
          <a:prstGeom prst="rect">
            <a:avLst/>
          </a:prstGeom>
        </p:spPr>
      </p:pic>
      <p:pic>
        <p:nvPicPr>
          <p:cNvPr id="12" name="Picture 11" descr="110503-Logo-RGB_WhiteBG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61597" y="260648"/>
            <a:ext cx="1236627" cy="9710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045" y="2367817"/>
            <a:ext cx="6264207" cy="1577892"/>
          </a:xfrm>
        </p:spPr>
        <p:txBody>
          <a:bodyPr lIns="0" tIns="0" anchor="t" anchorCtr="0">
            <a:noAutofit/>
          </a:bodyPr>
          <a:lstStyle>
            <a:lvl1pPr algn="l">
              <a:defRPr sz="32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48408" y="4850608"/>
            <a:ext cx="2869223" cy="85566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buNone/>
              <a:defRPr sz="1200">
                <a:solidFill>
                  <a:schemeClr val="tx2"/>
                </a:solidFill>
                <a:effectLst/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en-GB" sz="1200" dirty="0" smtClean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Prepared by/submitted on/version etc: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461599" y="2907637"/>
            <a:ext cx="8214646" cy="1530000"/>
            <a:chOff x="500064" y="2876819"/>
            <a:chExt cx="8911694" cy="1486800"/>
          </a:xfrm>
        </p:grpSpPr>
        <p:sp>
          <p:nvSpPr>
            <p:cNvPr id="22" name="Round Diagonal Corner Rectangle 21"/>
            <p:cNvSpPr/>
            <p:nvPr userDrawn="1"/>
          </p:nvSpPr>
          <p:spPr>
            <a:xfrm>
              <a:off x="1733379" y="2876819"/>
              <a:ext cx="7678379" cy="1486800"/>
            </a:xfrm>
            <a:prstGeom prst="round2DiagRect">
              <a:avLst>
                <a:gd name="adj1" fmla="val 11577"/>
                <a:gd name="adj2" fmla="val 0"/>
              </a:avLst>
            </a:prstGeom>
            <a:solidFill>
              <a:srgbClr val="E9F5F7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 sz="1600" b="1" dirty="0">
                <a:solidFill>
                  <a:prstClr val="white"/>
                </a:solidFill>
              </a:endParaRPr>
            </a:p>
          </p:txBody>
        </p:sp>
        <p:sp>
          <p:nvSpPr>
            <p:cNvPr id="23" name="Round Diagonal Corner Rectangle 22"/>
            <p:cNvSpPr/>
            <p:nvPr userDrawn="1"/>
          </p:nvSpPr>
          <p:spPr>
            <a:xfrm>
              <a:off x="500064" y="2876819"/>
              <a:ext cx="1334858" cy="1486800"/>
            </a:xfrm>
            <a:prstGeom prst="round2DiagRect">
              <a:avLst>
                <a:gd name="adj1" fmla="val 11577"/>
                <a:gd name="adj2" fmla="val 0"/>
              </a:avLst>
            </a:prstGeom>
            <a:solidFill>
              <a:schemeClr val="accent1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lIns="36000" anchor="ctr"/>
            <a:lstStyle/>
            <a:p>
              <a:r>
                <a:rPr lang="en-GB" sz="1400" b="1" dirty="0" smtClean="0">
                  <a:solidFill>
                    <a:prstClr val="white"/>
                  </a:solidFill>
                </a:rPr>
                <a:t>The </a:t>
              </a:r>
              <a:br>
                <a:rPr lang="en-GB" sz="1400" b="1" dirty="0" smtClean="0">
                  <a:solidFill>
                    <a:prstClr val="white"/>
                  </a:solidFill>
                </a:rPr>
              </a:br>
              <a:r>
                <a:rPr lang="en-GB" sz="1400" b="1" dirty="0" smtClean="0">
                  <a:solidFill>
                    <a:prstClr val="white"/>
                  </a:solidFill>
                </a:rPr>
                <a:t>engagement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4" name="Group 23"/>
          <p:cNvGrpSpPr/>
          <p:nvPr userDrawn="1"/>
        </p:nvGrpSpPr>
        <p:grpSpPr>
          <a:xfrm>
            <a:off x="461598" y="4480017"/>
            <a:ext cx="8213478" cy="1530000"/>
            <a:chOff x="500064" y="4529445"/>
            <a:chExt cx="8911695" cy="1486800"/>
          </a:xfrm>
        </p:grpSpPr>
        <p:sp>
          <p:nvSpPr>
            <p:cNvPr id="25" name="Round Diagonal Corner Rectangle 24"/>
            <p:cNvSpPr/>
            <p:nvPr userDrawn="1"/>
          </p:nvSpPr>
          <p:spPr>
            <a:xfrm>
              <a:off x="1731263" y="4529445"/>
              <a:ext cx="7680496" cy="1486800"/>
            </a:xfrm>
            <a:prstGeom prst="round2DiagRect">
              <a:avLst>
                <a:gd name="adj1" fmla="val 11577"/>
                <a:gd name="adj2" fmla="val 0"/>
              </a:avLst>
            </a:prstGeom>
            <a:solidFill>
              <a:srgbClr val="E9F5F7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 sz="1600" b="1" dirty="0">
                <a:solidFill>
                  <a:prstClr val="white"/>
                </a:solidFill>
              </a:endParaRPr>
            </a:p>
          </p:txBody>
        </p:sp>
        <p:sp>
          <p:nvSpPr>
            <p:cNvPr id="26" name="Round Diagonal Corner Rectangle 25"/>
            <p:cNvSpPr/>
            <p:nvPr userDrawn="1"/>
          </p:nvSpPr>
          <p:spPr>
            <a:xfrm>
              <a:off x="500064" y="4529445"/>
              <a:ext cx="1334858" cy="1486800"/>
            </a:xfrm>
            <a:prstGeom prst="round2DiagRect">
              <a:avLst>
                <a:gd name="adj1" fmla="val 11577"/>
                <a:gd name="adj2" fmla="val 0"/>
              </a:avLst>
            </a:prstGeom>
            <a:solidFill>
              <a:schemeClr val="accent2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lIns="36000" anchor="ctr"/>
            <a:lstStyle/>
            <a:p>
              <a:r>
                <a:rPr lang="en-GB" sz="1400" b="1" dirty="0" smtClean="0">
                  <a:solidFill>
                    <a:prstClr val="white"/>
                  </a:solidFill>
                </a:rPr>
                <a:t>The </a:t>
              </a:r>
              <a:br>
                <a:rPr lang="en-GB" sz="1400" b="1" dirty="0" smtClean="0">
                  <a:solidFill>
                    <a:prstClr val="white"/>
                  </a:solidFill>
                </a:rPr>
              </a:br>
              <a:r>
                <a:rPr lang="en-GB" sz="1400" b="1" dirty="0" smtClean="0">
                  <a:solidFill>
                    <a:prstClr val="white"/>
                  </a:solidFill>
                </a:rPr>
                <a:t>outcome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7" name="Group 26"/>
          <p:cNvGrpSpPr/>
          <p:nvPr userDrawn="1"/>
        </p:nvGrpSpPr>
        <p:grpSpPr>
          <a:xfrm>
            <a:off x="461598" y="1335257"/>
            <a:ext cx="8213478" cy="1530000"/>
            <a:chOff x="500064" y="1341437"/>
            <a:chExt cx="8911695" cy="1485601"/>
          </a:xfrm>
        </p:grpSpPr>
        <p:sp>
          <p:nvSpPr>
            <p:cNvPr id="28" name="Round Diagonal Corner Rectangle 27"/>
            <p:cNvSpPr/>
            <p:nvPr userDrawn="1"/>
          </p:nvSpPr>
          <p:spPr>
            <a:xfrm>
              <a:off x="1733379" y="1341437"/>
              <a:ext cx="7678380" cy="1485601"/>
            </a:xfrm>
            <a:prstGeom prst="round2DiagRect">
              <a:avLst>
                <a:gd name="adj1" fmla="val 11577"/>
                <a:gd name="adj2" fmla="val 0"/>
              </a:avLst>
            </a:prstGeom>
            <a:solidFill>
              <a:srgbClr val="E9F5F7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 sz="1600" b="1" dirty="0">
                <a:solidFill>
                  <a:srgbClr val="FFFFFF"/>
                </a:solidFill>
              </a:endParaRPr>
            </a:p>
          </p:txBody>
        </p:sp>
        <p:sp>
          <p:nvSpPr>
            <p:cNvPr id="29" name="Round Diagonal Corner Rectangle 28"/>
            <p:cNvSpPr/>
            <p:nvPr userDrawn="1"/>
          </p:nvSpPr>
          <p:spPr>
            <a:xfrm>
              <a:off x="500064" y="1341437"/>
              <a:ext cx="1334858" cy="1485601"/>
            </a:xfrm>
            <a:prstGeom prst="round2DiagRect">
              <a:avLst>
                <a:gd name="adj1" fmla="val 11577"/>
                <a:gd name="adj2" fmla="val 0"/>
              </a:avLst>
            </a:prstGeom>
            <a:solidFill>
              <a:schemeClr val="tx2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lIns="36000" anchor="ctr"/>
            <a:lstStyle/>
            <a:p>
              <a:r>
                <a:rPr lang="en-GB" sz="1400" b="1" dirty="0" smtClean="0">
                  <a:solidFill>
                    <a:srgbClr val="FFFFFF"/>
                  </a:solidFill>
                </a:rPr>
                <a:t>The </a:t>
              </a:r>
              <a:br>
                <a:rPr lang="en-GB" sz="1400" b="1" dirty="0" smtClean="0">
                  <a:solidFill>
                    <a:srgbClr val="FFFFFF"/>
                  </a:solidFill>
                </a:rPr>
              </a:br>
              <a:r>
                <a:rPr lang="en-GB" sz="1400" b="1" dirty="0" smtClean="0">
                  <a:solidFill>
                    <a:srgbClr val="FFFFFF"/>
                  </a:solidFill>
                </a:rPr>
                <a:t>challenge</a:t>
              </a:r>
              <a:endParaRPr lang="en-GB" sz="14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62902" y="260648"/>
            <a:ext cx="8226828" cy="816394"/>
          </a:xfrm>
        </p:spPr>
        <p:txBody>
          <a:bodyPr vert="horz" lIns="0" tIns="0" rIns="0" bIns="94662" rtlCol="0" anchor="t" anchorCtr="0">
            <a:noAutofit/>
          </a:bodyPr>
          <a:lstStyle>
            <a:lvl1pPr algn="l" defTabSz="872655" rtl="0" eaLnBrk="1" latinLnBrk="0" hangingPunct="1">
              <a:spcBef>
                <a:spcPct val="0"/>
              </a:spcBef>
              <a:buNone/>
              <a:defRPr lang="en-GB" sz="2400" kern="1200" dirty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1691872" y="1335257"/>
            <a:ext cx="6997859" cy="1530000"/>
          </a:xfrm>
        </p:spPr>
        <p:txBody>
          <a:bodyPr lIns="36000">
            <a:normAutofit/>
          </a:bodyPr>
          <a:lstStyle>
            <a:lvl1pPr marL="179388" indent="-179388">
              <a:lnSpc>
                <a:spcPts val="1080"/>
              </a:lnSpc>
              <a:spcBef>
                <a:spcPts val="300"/>
              </a:spcBef>
              <a:buClr>
                <a:schemeClr val="tx2"/>
              </a:buClr>
              <a:buFont typeface="Wingdings" pitchFamily="2" charset="2"/>
              <a:buChar char="l"/>
              <a:defRPr sz="10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360000" indent="-180000">
              <a:lnSpc>
                <a:spcPts val="1080"/>
              </a:lnSpc>
              <a:spcBef>
                <a:spcPts val="300"/>
              </a:spcBef>
              <a:spcAft>
                <a:spcPts val="0"/>
              </a:spcAft>
              <a:buFont typeface="Wingdings 3" pitchFamily="18" charset="2"/>
              <a:buChar char=""/>
              <a:defRPr sz="10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538163" indent="-182563">
              <a:lnSpc>
                <a:spcPts val="1080"/>
              </a:lnSpc>
              <a:buFontTx/>
              <a:buBlip>
                <a:blip r:embed="rId2"/>
              </a:buBlip>
              <a:defRPr sz="10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lnSpc>
                <a:spcPts val="1080"/>
              </a:lnSpc>
              <a:defRPr sz="10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lnSpc>
                <a:spcPts val="1080"/>
              </a:lnSpc>
              <a:defRPr sz="10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8" name="Content Placeholder 2"/>
          <p:cNvSpPr>
            <a:spLocks noGrp="1"/>
          </p:cNvSpPr>
          <p:nvPr>
            <p:ph idx="10"/>
          </p:nvPr>
        </p:nvSpPr>
        <p:spPr>
          <a:xfrm>
            <a:off x="1691872" y="2907637"/>
            <a:ext cx="6997859" cy="1530000"/>
          </a:xfrm>
        </p:spPr>
        <p:txBody>
          <a:bodyPr lIns="36000">
            <a:normAutofit/>
          </a:bodyPr>
          <a:lstStyle>
            <a:lvl1pPr marL="179388" indent="-179388">
              <a:lnSpc>
                <a:spcPts val="1080"/>
              </a:lnSpc>
              <a:spcBef>
                <a:spcPts val="300"/>
              </a:spcBef>
              <a:buClr>
                <a:schemeClr val="tx2"/>
              </a:buClr>
              <a:buFont typeface="Wingdings" pitchFamily="2" charset="2"/>
              <a:buChar char="l"/>
              <a:defRPr sz="10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360000" indent="-180000">
              <a:lnSpc>
                <a:spcPts val="1080"/>
              </a:lnSpc>
              <a:spcBef>
                <a:spcPts val="300"/>
              </a:spcBef>
              <a:spcAft>
                <a:spcPts val="0"/>
              </a:spcAft>
              <a:buFont typeface="Wingdings 3" pitchFamily="18" charset="2"/>
              <a:buChar char=""/>
              <a:defRPr sz="10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538163" indent="-182563">
              <a:lnSpc>
                <a:spcPts val="1080"/>
              </a:lnSpc>
              <a:buFontTx/>
              <a:buBlip>
                <a:blip r:embed="rId2"/>
              </a:buBlip>
              <a:defRPr sz="10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lnSpc>
                <a:spcPts val="1080"/>
              </a:lnSpc>
              <a:defRPr sz="10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lnSpc>
                <a:spcPts val="1080"/>
              </a:lnSpc>
              <a:defRPr sz="10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idx="11"/>
          </p:nvPr>
        </p:nvSpPr>
        <p:spPr>
          <a:xfrm>
            <a:off x="1691872" y="4480017"/>
            <a:ext cx="6997859" cy="1530000"/>
          </a:xfrm>
        </p:spPr>
        <p:txBody>
          <a:bodyPr lIns="36000">
            <a:normAutofit/>
          </a:bodyPr>
          <a:lstStyle>
            <a:lvl1pPr marL="179388" indent="-179388">
              <a:lnSpc>
                <a:spcPts val="1080"/>
              </a:lnSpc>
              <a:spcBef>
                <a:spcPts val="300"/>
              </a:spcBef>
              <a:buClr>
                <a:schemeClr val="tx2"/>
              </a:buClr>
              <a:buFont typeface="Wingdings" pitchFamily="2" charset="2"/>
              <a:buChar char="l"/>
              <a:defRPr sz="10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360000" indent="-180000">
              <a:lnSpc>
                <a:spcPts val="1080"/>
              </a:lnSpc>
              <a:spcBef>
                <a:spcPts val="300"/>
              </a:spcBef>
              <a:spcAft>
                <a:spcPts val="0"/>
              </a:spcAft>
              <a:buFont typeface="Wingdings 3" pitchFamily="18" charset="2"/>
              <a:buChar char=""/>
              <a:defRPr sz="10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538163" indent="-182563">
              <a:lnSpc>
                <a:spcPts val="1080"/>
              </a:lnSpc>
              <a:buFontTx/>
              <a:buBlip>
                <a:blip r:embed="rId2"/>
              </a:buBlip>
              <a:defRPr sz="10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lnSpc>
                <a:spcPts val="1080"/>
              </a:lnSpc>
              <a:defRPr sz="10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lnSpc>
                <a:spcPts val="1080"/>
              </a:lnSpc>
              <a:defRPr sz="10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 Diagonal Corner Rectangle 12"/>
          <p:cNvSpPr/>
          <p:nvPr userDrawn="1"/>
        </p:nvSpPr>
        <p:spPr>
          <a:xfrm>
            <a:off x="7218485" y="2664824"/>
            <a:ext cx="1471246" cy="3356564"/>
          </a:xfrm>
          <a:prstGeom prst="round2DiagRect">
            <a:avLst>
              <a:gd name="adj1" fmla="val 9383"/>
              <a:gd name="adj2" fmla="val 0"/>
            </a:avLst>
          </a:prstGeom>
          <a:solidFill>
            <a:srgbClr val="CBCDCF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72000" tIns="36000" rIns="72000" bIns="36000" anchor="ctr" anchorCtr="0">
            <a:noAutofit/>
          </a:bodyPr>
          <a:lstStyle/>
          <a:p>
            <a:pPr algn="ctr"/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2" name="Round Diagonal Corner Rectangle 11"/>
          <p:cNvSpPr/>
          <p:nvPr userDrawn="1"/>
        </p:nvSpPr>
        <p:spPr>
          <a:xfrm>
            <a:off x="7218485" y="1340768"/>
            <a:ext cx="1471246" cy="1460014"/>
          </a:xfrm>
          <a:prstGeom prst="round2DiagRect">
            <a:avLst>
              <a:gd name="adj1" fmla="val 9383"/>
              <a:gd name="adj2" fmla="val 0"/>
            </a:avLst>
          </a:prstGeom>
          <a:solidFill>
            <a:schemeClr val="tx2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72000" tIns="36000" rIns="72000" bIns="36000" anchor="ctr" anchorCtr="0">
            <a:noAutofit/>
          </a:bodyPr>
          <a:lstStyle/>
          <a:p>
            <a:pPr algn="ctr"/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7218485" y="2800783"/>
            <a:ext cx="1471246" cy="3220605"/>
          </a:xfrm>
        </p:spPr>
        <p:txBody>
          <a:bodyPr lIns="72000" rIns="72000">
            <a:noAutofit/>
          </a:bodyPr>
          <a:lstStyle>
            <a:lvl1pPr marL="87313" indent="-87313">
              <a:lnSpc>
                <a:spcPct val="100000"/>
              </a:lnSpc>
              <a:buSzPct val="110000"/>
              <a:buFont typeface="Arial" pitchFamily="34" charset="0"/>
              <a:buChar char="•"/>
              <a:defRPr sz="700"/>
            </a:lvl1pPr>
            <a:lvl2pPr>
              <a:defRPr sz="700"/>
            </a:lvl2pPr>
            <a:lvl3pPr>
              <a:defRPr sz="7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61597" y="1341439"/>
            <a:ext cx="6756888" cy="4679950"/>
          </a:xfrm>
        </p:spPr>
        <p:txBody>
          <a:bodyPr lIns="0">
            <a:normAutofit/>
          </a:bodyPr>
          <a:lstStyle>
            <a:lvl1pPr marL="179388" indent="-179388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Wingdings" pitchFamily="2" charset="2"/>
              <a:buChar char="l"/>
              <a:defRPr sz="7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360000" indent="-1800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ingdings 3" pitchFamily="18" charset="2"/>
              <a:buChar char=""/>
              <a:defRPr sz="7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538163" indent="-182563">
              <a:lnSpc>
                <a:spcPct val="100000"/>
              </a:lnSpc>
              <a:buFontTx/>
              <a:buBlip>
                <a:blip r:embed="rId2"/>
              </a:buBlip>
              <a:defRPr sz="7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lnSpc>
                <a:spcPct val="100000"/>
              </a:lnSpc>
              <a:defRPr sz="7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lnSpc>
                <a:spcPct val="100000"/>
              </a:lnSpc>
              <a:defRPr sz="7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2902" y="260648"/>
            <a:ext cx="8226828" cy="816394"/>
          </a:xfrm>
        </p:spPr>
        <p:txBody>
          <a:bodyPr vert="horz" lIns="0" tIns="0" rIns="0" bIns="94662" rtlCol="0" anchor="t" anchorCtr="0">
            <a:noAutofit/>
          </a:bodyPr>
          <a:lstStyle>
            <a:lvl1pPr algn="l" defTabSz="872655" rtl="0" eaLnBrk="1" latinLnBrk="0" hangingPunct="1">
              <a:spcBef>
                <a:spcPct val="0"/>
              </a:spcBef>
              <a:buNone/>
              <a:defRPr lang="en-GB" sz="2400" kern="1200" dirty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61597" y="1341439"/>
            <a:ext cx="3938954" cy="4679950"/>
          </a:xfrm>
        </p:spPr>
        <p:txBody>
          <a:bodyPr lIns="0"/>
          <a:lstStyle>
            <a:lvl1pPr marL="179388" indent="-179388">
              <a:lnSpc>
                <a:spcPct val="140000"/>
              </a:lnSpc>
              <a:spcBef>
                <a:spcPts val="300"/>
              </a:spcBef>
              <a:buClr>
                <a:schemeClr val="tx2"/>
              </a:buClr>
              <a:buFont typeface="Wingdings" pitchFamily="2" charset="2"/>
              <a:buChar char="l"/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360000" indent="-180000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Font typeface="Wingdings 3" pitchFamily="18" charset="2"/>
              <a:buChar char=""/>
              <a:defRPr sz="11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538163" indent="-182563">
              <a:lnSpc>
                <a:spcPct val="140000"/>
              </a:lnSpc>
              <a:buFontTx/>
              <a:buBlip>
                <a:blip r:embed="rId2"/>
              </a:buBlip>
              <a:defRPr sz="11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lnSpc>
                <a:spcPct val="140000"/>
              </a:lnSpc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lnSpc>
                <a:spcPct val="140000"/>
              </a:lnSpc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756639" y="1341439"/>
            <a:ext cx="3933092" cy="4679949"/>
          </a:xfrm>
        </p:spPr>
        <p:txBody>
          <a:bodyPr lIns="0"/>
          <a:lstStyle>
            <a:lvl1pPr marL="179388" indent="-179388">
              <a:lnSpc>
                <a:spcPct val="140000"/>
              </a:lnSpc>
              <a:spcBef>
                <a:spcPts val="300"/>
              </a:spcBef>
              <a:buClr>
                <a:schemeClr val="tx2"/>
              </a:buClr>
              <a:buFont typeface="Wingdings" pitchFamily="2" charset="2"/>
              <a:buChar char="l"/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360000" indent="-180000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Font typeface="Wingdings 3" pitchFamily="18" charset="2"/>
              <a:buChar char=""/>
              <a:defRPr sz="11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538163" indent="-182563">
              <a:lnSpc>
                <a:spcPct val="140000"/>
              </a:lnSpc>
              <a:buFontTx/>
              <a:buBlip>
                <a:blip r:embed="rId2"/>
              </a:buBlip>
              <a:defRPr sz="11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lnSpc>
                <a:spcPct val="140000"/>
              </a:lnSpc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lnSpc>
                <a:spcPct val="140000"/>
              </a:lnSpc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62902" y="260648"/>
            <a:ext cx="8226828" cy="816394"/>
          </a:xfrm>
        </p:spPr>
        <p:txBody>
          <a:bodyPr vert="horz" lIns="0" tIns="0" rIns="0" bIns="94662" rtlCol="0" anchor="t" anchorCtr="0">
            <a:noAutofit/>
          </a:bodyPr>
          <a:lstStyle>
            <a:lvl1pPr algn="l" defTabSz="872655" rtl="0" eaLnBrk="1" latinLnBrk="0" hangingPunct="1">
              <a:spcBef>
                <a:spcPct val="0"/>
              </a:spcBef>
              <a:buNone/>
              <a:defRPr lang="en-GB" sz="2400" kern="1200" dirty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62902" y="260648"/>
            <a:ext cx="8226828" cy="816394"/>
          </a:xfrm>
        </p:spPr>
        <p:txBody>
          <a:bodyPr vert="horz" lIns="0" tIns="0" rIns="0" bIns="94662" rtlCol="0" anchor="t" anchorCtr="0">
            <a:noAutofit/>
          </a:bodyPr>
          <a:lstStyle>
            <a:lvl1pPr algn="l" defTabSz="872655" rtl="0" eaLnBrk="1" latinLnBrk="0" hangingPunct="1">
              <a:spcBef>
                <a:spcPct val="0"/>
              </a:spcBef>
              <a:buNone/>
              <a:defRPr lang="en-GB" sz="2400" kern="1200" dirty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Round Diagonal Corner Rectangle 2"/>
          <p:cNvSpPr/>
          <p:nvPr userDrawn="1"/>
        </p:nvSpPr>
        <p:spPr>
          <a:xfrm>
            <a:off x="461597" y="1341438"/>
            <a:ext cx="3911111" cy="647402"/>
          </a:xfrm>
          <a:prstGeom prst="round2Diag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600" b="0" dirty="0">
              <a:solidFill>
                <a:schemeClr val="tx1"/>
              </a:solidFill>
            </a:endParaRPr>
          </a:p>
        </p:txBody>
      </p:sp>
      <p:sp>
        <p:nvSpPr>
          <p:cNvPr id="18" name="Round Diagonal Corner Rectangle 17"/>
          <p:cNvSpPr/>
          <p:nvPr userDrawn="1"/>
        </p:nvSpPr>
        <p:spPr>
          <a:xfrm>
            <a:off x="461597" y="2145378"/>
            <a:ext cx="3911111" cy="647402"/>
          </a:xfrm>
          <a:prstGeom prst="round2Diag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600" b="0" dirty="0">
              <a:solidFill>
                <a:schemeClr val="tx1"/>
              </a:solidFill>
            </a:endParaRPr>
          </a:p>
        </p:txBody>
      </p:sp>
      <p:sp>
        <p:nvSpPr>
          <p:cNvPr id="19" name="Round Diagonal Corner Rectangle 18"/>
          <p:cNvSpPr/>
          <p:nvPr userDrawn="1"/>
        </p:nvSpPr>
        <p:spPr>
          <a:xfrm>
            <a:off x="461597" y="2949318"/>
            <a:ext cx="3911111" cy="647402"/>
          </a:xfrm>
          <a:prstGeom prst="round2Diag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600" b="0" dirty="0">
              <a:solidFill>
                <a:schemeClr val="tx1"/>
              </a:solidFill>
            </a:endParaRPr>
          </a:p>
        </p:txBody>
      </p:sp>
      <p:sp>
        <p:nvSpPr>
          <p:cNvPr id="20" name="Round Diagonal Corner Rectangle 19"/>
          <p:cNvSpPr/>
          <p:nvPr userDrawn="1"/>
        </p:nvSpPr>
        <p:spPr>
          <a:xfrm>
            <a:off x="461597" y="3753258"/>
            <a:ext cx="3911111" cy="647402"/>
          </a:xfrm>
          <a:prstGeom prst="round2Diag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600" b="0" dirty="0">
              <a:solidFill>
                <a:schemeClr val="tx1"/>
              </a:solidFill>
            </a:endParaRPr>
          </a:p>
        </p:txBody>
      </p:sp>
      <p:sp>
        <p:nvSpPr>
          <p:cNvPr id="21" name="Round Diagonal Corner Rectangle 20"/>
          <p:cNvSpPr/>
          <p:nvPr userDrawn="1"/>
        </p:nvSpPr>
        <p:spPr>
          <a:xfrm>
            <a:off x="461597" y="4557198"/>
            <a:ext cx="3911111" cy="647402"/>
          </a:xfrm>
          <a:prstGeom prst="round2Diag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600" b="0" dirty="0">
              <a:solidFill>
                <a:schemeClr val="tx1"/>
              </a:solidFill>
            </a:endParaRPr>
          </a:p>
        </p:txBody>
      </p:sp>
      <p:sp>
        <p:nvSpPr>
          <p:cNvPr id="22" name="Round Diagonal Corner Rectangle 21"/>
          <p:cNvSpPr/>
          <p:nvPr userDrawn="1"/>
        </p:nvSpPr>
        <p:spPr>
          <a:xfrm>
            <a:off x="461597" y="5361137"/>
            <a:ext cx="3911111" cy="647402"/>
          </a:xfrm>
          <a:prstGeom prst="round2Diag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600" b="0" dirty="0">
              <a:solidFill>
                <a:schemeClr val="tx1"/>
              </a:solidFill>
            </a:endParaRPr>
          </a:p>
        </p:txBody>
      </p:sp>
      <p:sp>
        <p:nvSpPr>
          <p:cNvPr id="23" name="Round Diagonal Corner Rectangle 22"/>
          <p:cNvSpPr/>
          <p:nvPr userDrawn="1"/>
        </p:nvSpPr>
        <p:spPr>
          <a:xfrm>
            <a:off x="4763966" y="1340768"/>
            <a:ext cx="3911111" cy="647402"/>
          </a:xfrm>
          <a:prstGeom prst="round2Diag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600" b="0" dirty="0">
              <a:solidFill>
                <a:schemeClr val="tx1"/>
              </a:solidFill>
            </a:endParaRPr>
          </a:p>
        </p:txBody>
      </p:sp>
      <p:sp>
        <p:nvSpPr>
          <p:cNvPr id="24" name="Round Diagonal Corner Rectangle 23"/>
          <p:cNvSpPr/>
          <p:nvPr userDrawn="1"/>
        </p:nvSpPr>
        <p:spPr>
          <a:xfrm>
            <a:off x="4763966" y="2144708"/>
            <a:ext cx="3911111" cy="647402"/>
          </a:xfrm>
          <a:prstGeom prst="round2Diag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600" b="0" dirty="0">
              <a:solidFill>
                <a:schemeClr val="tx1"/>
              </a:solidFill>
            </a:endParaRPr>
          </a:p>
        </p:txBody>
      </p:sp>
      <p:sp>
        <p:nvSpPr>
          <p:cNvPr id="25" name="Round Diagonal Corner Rectangle 24"/>
          <p:cNvSpPr/>
          <p:nvPr userDrawn="1"/>
        </p:nvSpPr>
        <p:spPr>
          <a:xfrm>
            <a:off x="4763966" y="2948648"/>
            <a:ext cx="3911111" cy="647402"/>
          </a:xfrm>
          <a:prstGeom prst="round2Diag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600" b="0" dirty="0">
              <a:solidFill>
                <a:schemeClr val="tx1"/>
              </a:solidFill>
            </a:endParaRPr>
          </a:p>
        </p:txBody>
      </p:sp>
      <p:sp>
        <p:nvSpPr>
          <p:cNvPr id="26" name="Round Diagonal Corner Rectangle 25"/>
          <p:cNvSpPr/>
          <p:nvPr userDrawn="1"/>
        </p:nvSpPr>
        <p:spPr>
          <a:xfrm>
            <a:off x="4763966" y="3752588"/>
            <a:ext cx="3911111" cy="647402"/>
          </a:xfrm>
          <a:prstGeom prst="round2Diag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600" b="0" dirty="0">
              <a:solidFill>
                <a:schemeClr val="tx1"/>
              </a:solidFill>
            </a:endParaRPr>
          </a:p>
        </p:txBody>
      </p:sp>
      <p:sp>
        <p:nvSpPr>
          <p:cNvPr id="27" name="Round Diagonal Corner Rectangle 26"/>
          <p:cNvSpPr/>
          <p:nvPr userDrawn="1"/>
        </p:nvSpPr>
        <p:spPr>
          <a:xfrm>
            <a:off x="4763966" y="4556528"/>
            <a:ext cx="3911111" cy="647402"/>
          </a:xfrm>
          <a:prstGeom prst="round2Diag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600" b="0" dirty="0">
              <a:solidFill>
                <a:schemeClr val="tx1"/>
              </a:solidFill>
            </a:endParaRPr>
          </a:p>
        </p:txBody>
      </p:sp>
      <p:sp>
        <p:nvSpPr>
          <p:cNvPr id="29" name="Round Diagonal Corner Rectangle 28"/>
          <p:cNvSpPr/>
          <p:nvPr userDrawn="1"/>
        </p:nvSpPr>
        <p:spPr>
          <a:xfrm>
            <a:off x="4763966" y="5360467"/>
            <a:ext cx="3911111" cy="647402"/>
          </a:xfrm>
          <a:prstGeom prst="round2Diag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l" defTabSz="8726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600" b="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902" y="260648"/>
            <a:ext cx="8226828" cy="816394"/>
          </a:xfrm>
        </p:spPr>
        <p:txBody>
          <a:bodyPr vert="horz" lIns="0" tIns="0" rIns="0" bIns="94662" rtlCol="0" anchor="t" anchorCtr="0">
            <a:noAutofit/>
          </a:bodyPr>
          <a:lstStyle>
            <a:lvl1pPr algn="l" defTabSz="872655" rtl="0" eaLnBrk="1" latinLnBrk="0" hangingPunct="1">
              <a:spcBef>
                <a:spcPct val="0"/>
              </a:spcBef>
              <a:buNone/>
              <a:defRPr lang="en-GB" sz="2400" kern="1200" dirty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61597" y="1805906"/>
            <a:ext cx="8228134" cy="4215482"/>
          </a:xfrm>
        </p:spPr>
        <p:txBody>
          <a:bodyPr lIns="0"/>
          <a:lstStyle>
            <a:lvl1pPr marL="179388" indent="-179388">
              <a:lnSpc>
                <a:spcPct val="140000"/>
              </a:lnSpc>
              <a:spcBef>
                <a:spcPts val="300"/>
              </a:spcBef>
              <a:buClr>
                <a:schemeClr val="tx2"/>
              </a:buClr>
              <a:buFont typeface="Wingdings" pitchFamily="2" charset="2"/>
              <a:buChar char="l"/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360000" indent="-180000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Font typeface="Wingdings 3" pitchFamily="18" charset="2"/>
              <a:buChar char=""/>
              <a:defRPr sz="11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538163" indent="-182563">
              <a:lnSpc>
                <a:spcPct val="140000"/>
              </a:lnSpc>
              <a:buFontTx/>
              <a:buBlip>
                <a:blip r:embed="rId2"/>
              </a:buBlip>
              <a:defRPr sz="11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lnSpc>
                <a:spcPct val="140000"/>
              </a:lnSpc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lnSpc>
                <a:spcPct val="140000"/>
              </a:lnSpc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1597" y="1340768"/>
            <a:ext cx="4110403" cy="465138"/>
          </a:xfrm>
        </p:spPr>
        <p:txBody>
          <a:bodyPr>
            <a:normAutofit/>
          </a:bodyPr>
          <a:lstStyle>
            <a:lvl1pPr>
              <a:buNone/>
              <a:defRPr sz="16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 smtClean="0"/>
              <a:t>Subheading (Tahoma Bold 16pt)</a:t>
            </a:r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ub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902" y="260648"/>
            <a:ext cx="8226828" cy="816394"/>
          </a:xfrm>
        </p:spPr>
        <p:txBody>
          <a:bodyPr vert="horz" lIns="0" tIns="0" rIns="0" bIns="94662" rtlCol="0" anchor="t" anchorCtr="0">
            <a:noAutofit/>
          </a:bodyPr>
          <a:lstStyle>
            <a:lvl1pPr algn="l" defTabSz="872655" rtl="0" eaLnBrk="1" latinLnBrk="0" hangingPunct="1">
              <a:spcBef>
                <a:spcPct val="0"/>
              </a:spcBef>
              <a:buNone/>
              <a:defRPr lang="en-GB" sz="2400" kern="1200" dirty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61597" y="1805906"/>
            <a:ext cx="8228134" cy="4215482"/>
          </a:xfrm>
        </p:spPr>
        <p:txBody>
          <a:bodyPr lIns="0"/>
          <a:lstStyle>
            <a:lvl1pPr marL="179388" indent="-179388">
              <a:lnSpc>
                <a:spcPct val="140000"/>
              </a:lnSpc>
              <a:spcBef>
                <a:spcPts val="300"/>
              </a:spcBef>
              <a:buClr>
                <a:schemeClr val="tx2"/>
              </a:buClr>
              <a:buFont typeface="Wingdings" pitchFamily="2" charset="2"/>
              <a:buChar char="l"/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360000" indent="-180000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Font typeface="Wingdings 3" pitchFamily="18" charset="2"/>
              <a:buChar char=""/>
              <a:defRPr sz="11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538163" indent="-182563">
              <a:lnSpc>
                <a:spcPct val="140000"/>
              </a:lnSpc>
              <a:buFontTx/>
              <a:buBlip>
                <a:blip r:embed="rId2"/>
              </a:buBlip>
              <a:defRPr sz="11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lnSpc>
                <a:spcPct val="140000"/>
              </a:lnSpc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lnSpc>
                <a:spcPct val="140000"/>
              </a:lnSpc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1597" y="1340768"/>
            <a:ext cx="4110403" cy="465138"/>
          </a:xfrm>
        </p:spPr>
        <p:txBody>
          <a:bodyPr>
            <a:normAutofit/>
          </a:bodyPr>
          <a:lstStyle>
            <a:lvl1pPr>
              <a:buNone/>
              <a:defRPr sz="16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 smtClean="0"/>
              <a:t>Subheading (Tahoma Bold 16pt)</a:t>
            </a:r>
            <a:endParaRPr lang="en-US" dirty="0"/>
          </a:p>
        </p:txBody>
      </p:sp>
      <p:sp>
        <p:nvSpPr>
          <p:cNvPr id="3" name="Round Diagonal Corner Rectangle 2"/>
          <p:cNvSpPr/>
          <p:nvPr userDrawn="1"/>
        </p:nvSpPr>
        <p:spPr>
          <a:xfrm>
            <a:off x="461597" y="5144342"/>
            <a:ext cx="8213481" cy="533353"/>
          </a:xfrm>
          <a:prstGeom prst="round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95613" rtl="0" eaLnBrk="1" fontAlgn="auto" latinLnBrk="0" hangingPunct="1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110000"/>
              <a:buFont typeface="Wingdings" pitchFamily="2" charset="2"/>
              <a:buNone/>
              <a:tabLst/>
              <a:defRPr/>
            </a:pPr>
            <a:endParaRPr lang="en-GB" sz="1100" dirty="0" smtClean="0">
              <a:solidFill>
                <a:schemeClr val="bg1"/>
              </a:solidFill>
              <a:latin typeface="Tahoma" pitchFamily="34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461596" y="5144341"/>
            <a:ext cx="8213480" cy="540496"/>
          </a:xfrm>
        </p:spPr>
        <p:txBody>
          <a:bodyPr/>
          <a:lstStyle>
            <a:lvl1pPr marL="0" marR="0" indent="0" algn="l" defTabSz="995613" rtl="0" eaLnBrk="1" fontAlgn="auto" latinLnBrk="0" hangingPunct="1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110000"/>
              <a:buFont typeface="Wingdings" pitchFamily="2" charset="2"/>
              <a:buNone/>
              <a:tabLst/>
              <a:defRPr sz="1100">
                <a:solidFill>
                  <a:schemeClr val="bg1"/>
                </a:solidFill>
              </a:defRPr>
            </a:lvl1pPr>
          </a:lstStyle>
          <a:p>
            <a:pPr marL="0" marR="0" lvl="0" indent="0" algn="l" defTabSz="995613" rtl="0" eaLnBrk="1" fontAlgn="auto" latinLnBrk="0" hangingPunct="1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110000"/>
              <a:buFont typeface="Wingdings" pitchFamily="2" charset="2"/>
              <a:buNone/>
              <a:tabLst/>
              <a:defRPr/>
            </a:pPr>
            <a:r>
              <a:rPr lang="en-GB" sz="900" dirty="0" smtClean="0">
                <a:solidFill>
                  <a:schemeClr val="bg1"/>
                </a:solidFill>
                <a:latin typeface="Tahoma" pitchFamily="34" charset="0"/>
              </a:rPr>
              <a:t>The ‘Kicker box’  is intended to have key pull-out information for this slide. Always 11 </a:t>
            </a:r>
            <a:r>
              <a:rPr lang="en-GB" sz="900" dirty="0" err="1" smtClean="0">
                <a:solidFill>
                  <a:schemeClr val="bg1"/>
                </a:solidFill>
                <a:latin typeface="Tahoma" pitchFamily="34" charset="0"/>
              </a:rPr>
              <a:t>pt</a:t>
            </a:r>
            <a:r>
              <a:rPr lang="en-GB" sz="900" dirty="0" smtClean="0">
                <a:solidFill>
                  <a:schemeClr val="bg1"/>
                </a:solidFill>
                <a:latin typeface="Tahoma" pitchFamily="34" charset="0"/>
              </a:rPr>
              <a:t> text. Box is always this size. DO NOT RESIZE. Single line text is centred vertically. Two or more lines range left.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902" y="260648"/>
            <a:ext cx="8226828" cy="816394"/>
          </a:xfrm>
        </p:spPr>
        <p:txBody>
          <a:bodyPr vert="horz" lIns="0" tIns="0" rIns="0" bIns="94662" rtlCol="0" anchor="t" anchorCtr="0">
            <a:noAutofit/>
          </a:bodyPr>
          <a:lstStyle>
            <a:lvl1pPr algn="l" defTabSz="872655" rtl="0" eaLnBrk="1" latinLnBrk="0" hangingPunct="1">
              <a:spcBef>
                <a:spcPct val="0"/>
              </a:spcBef>
              <a:buNone/>
              <a:defRPr lang="en-GB" sz="2400" kern="1200" dirty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61597" y="1341439"/>
            <a:ext cx="8228134" cy="4679950"/>
          </a:xfrm>
        </p:spPr>
        <p:txBody>
          <a:bodyPr lIns="0"/>
          <a:lstStyle>
            <a:lvl1pPr marL="179388" indent="-179388">
              <a:lnSpc>
                <a:spcPct val="140000"/>
              </a:lnSpc>
              <a:spcBef>
                <a:spcPts val="300"/>
              </a:spcBef>
              <a:buClr>
                <a:schemeClr val="tx2"/>
              </a:buClr>
              <a:buFont typeface="Wingdings" pitchFamily="2" charset="2"/>
              <a:buChar char="l"/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360000" indent="-180000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Font typeface="Wingdings 3" pitchFamily="18" charset="2"/>
              <a:buChar char=""/>
              <a:defRPr sz="11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538163" indent="-182563">
              <a:lnSpc>
                <a:spcPct val="140000"/>
              </a:lnSpc>
              <a:buFontTx/>
              <a:buBlip>
                <a:blip r:embed="rId2"/>
              </a:buBlip>
              <a:defRPr sz="11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lnSpc>
                <a:spcPct val="140000"/>
              </a:lnSpc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lnSpc>
                <a:spcPct val="140000"/>
              </a:lnSpc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62903" y="260648"/>
            <a:ext cx="8226828" cy="816394"/>
          </a:xfrm>
          <a:prstGeom prst="rect">
            <a:avLst/>
          </a:prstGeom>
        </p:spPr>
        <p:txBody>
          <a:bodyPr vert="horz" lIns="0" tIns="0" rIns="0" bIns="94662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61597" y="1341438"/>
            <a:ext cx="8228134" cy="4679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03" y="5050990"/>
            <a:ext cx="4109098" cy="94052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buNone/>
              <a:defRPr lang="en-US" sz="1600" kern="1200" dirty="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3632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87265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30898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74530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18163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61796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305428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49061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 descr="110513-OverlapGraphic-RGB-1.png"/>
          <p:cNvPicPr>
            <a:picLocks noChangeAspect="1"/>
          </p:cNvPicPr>
          <p:nvPr userDrawn="1"/>
        </p:nvPicPr>
        <p:blipFill>
          <a:blip r:embed="rId2" cstate="print"/>
          <a:srcRect r="175"/>
          <a:stretch>
            <a:fillRect/>
          </a:stretch>
        </p:blipFill>
        <p:spPr>
          <a:xfrm>
            <a:off x="4879245" y="2369256"/>
            <a:ext cx="4264756" cy="4488744"/>
          </a:xfrm>
          <a:prstGeom prst="rect">
            <a:avLst/>
          </a:prstGeom>
        </p:spPr>
      </p:pic>
      <p:pic>
        <p:nvPicPr>
          <p:cNvPr id="9" name="Picture 8" descr="110503-Logo-RGB_WhiteBG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63550" y="260648"/>
            <a:ext cx="1236627" cy="97108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452043" y="3734796"/>
            <a:ext cx="4119958" cy="1045943"/>
          </a:xfrm>
        </p:spPr>
        <p:txBody>
          <a:bodyPr lIns="0" tIns="0" anchor="b" anchorCtr="0">
            <a:noAutofit/>
          </a:bodyPr>
          <a:lstStyle>
            <a:lvl1pPr algn="l">
              <a:defRPr sz="24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439634" y="6089832"/>
            <a:ext cx="132405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dirty="0" smtClean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Confidential</a:t>
            </a:r>
            <a:endParaRPr lang="en-GB" sz="2000" dirty="0">
              <a:solidFill>
                <a:schemeClr val="tx2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4" name="Line 7"/>
          <p:cNvSpPr>
            <a:spLocks noChangeShapeType="1"/>
          </p:cNvSpPr>
          <p:nvPr userDrawn="1"/>
        </p:nvSpPr>
        <p:spPr bwMode="auto">
          <a:xfrm>
            <a:off x="463550" y="4805172"/>
            <a:ext cx="4108450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61597" y="1772816"/>
            <a:ext cx="3896539" cy="4248572"/>
          </a:xfrm>
        </p:spPr>
        <p:txBody>
          <a:bodyPr lIns="0"/>
          <a:lstStyle>
            <a:lvl1pPr marL="179388" indent="-179388">
              <a:lnSpc>
                <a:spcPct val="140000"/>
              </a:lnSpc>
              <a:spcBef>
                <a:spcPts val="300"/>
              </a:spcBef>
              <a:buClr>
                <a:schemeClr val="tx2"/>
              </a:buClr>
              <a:buFont typeface="Wingdings" pitchFamily="2" charset="2"/>
              <a:buChar char="l"/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360000" indent="-180000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Font typeface="Wingdings 3" pitchFamily="18" charset="2"/>
              <a:buChar char=""/>
              <a:defRPr sz="11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538163" indent="-182563">
              <a:lnSpc>
                <a:spcPct val="140000"/>
              </a:lnSpc>
              <a:buFontTx/>
              <a:buBlip>
                <a:blip r:embed="rId2"/>
              </a:buBlip>
              <a:defRPr sz="11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lnSpc>
                <a:spcPct val="140000"/>
              </a:lnSpc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lnSpc>
                <a:spcPct val="140000"/>
              </a:lnSpc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756639" y="1772816"/>
            <a:ext cx="3918438" cy="4248572"/>
          </a:xfrm>
        </p:spPr>
        <p:txBody>
          <a:bodyPr lIns="0"/>
          <a:lstStyle>
            <a:lvl1pPr marL="179388" indent="-179388">
              <a:lnSpc>
                <a:spcPct val="140000"/>
              </a:lnSpc>
              <a:spcBef>
                <a:spcPts val="300"/>
              </a:spcBef>
              <a:buClr>
                <a:schemeClr val="tx2"/>
              </a:buClr>
              <a:buFont typeface="Wingdings" pitchFamily="2" charset="2"/>
              <a:buChar char="l"/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360000" indent="-180000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Font typeface="Wingdings 3" pitchFamily="18" charset="2"/>
              <a:buChar char=""/>
              <a:defRPr sz="11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538163" indent="-182563">
              <a:lnSpc>
                <a:spcPct val="140000"/>
              </a:lnSpc>
              <a:buFontTx/>
              <a:buBlip>
                <a:blip r:embed="rId2"/>
              </a:buBlip>
              <a:defRPr sz="11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lnSpc>
                <a:spcPct val="140000"/>
              </a:lnSpc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lnSpc>
                <a:spcPct val="140000"/>
              </a:lnSpc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61597" y="1340768"/>
            <a:ext cx="3893000" cy="465138"/>
          </a:xfrm>
        </p:spPr>
        <p:txBody>
          <a:bodyPr>
            <a:normAutofit/>
          </a:bodyPr>
          <a:lstStyle>
            <a:lvl1pPr>
              <a:buNone/>
              <a:defRPr sz="16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 smtClean="0"/>
              <a:t>Subheading (Tahoma Bold 16pt)</a:t>
            </a:r>
            <a:endParaRPr lang="en-US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782077" y="1340768"/>
            <a:ext cx="3893000" cy="465138"/>
          </a:xfrm>
        </p:spPr>
        <p:txBody>
          <a:bodyPr>
            <a:normAutofit/>
          </a:bodyPr>
          <a:lstStyle>
            <a:lvl1pPr>
              <a:buNone/>
              <a:defRPr sz="16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 smtClean="0"/>
              <a:t>Subheading (Tahoma Bold 16pt)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2902" y="260648"/>
            <a:ext cx="8226828" cy="816394"/>
          </a:xfrm>
        </p:spPr>
        <p:txBody>
          <a:bodyPr vert="horz" lIns="0" tIns="0" rIns="0" bIns="94662" rtlCol="0" anchor="t" anchorCtr="0">
            <a:noAutofit/>
          </a:bodyPr>
          <a:lstStyle>
            <a:lvl1pPr algn="l" defTabSz="872655" rtl="0" eaLnBrk="1" latinLnBrk="0" hangingPunct="1">
              <a:spcBef>
                <a:spcPct val="0"/>
              </a:spcBef>
              <a:buNone/>
              <a:defRPr lang="en-GB" sz="2400" kern="1200" dirty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u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63550" y="1341438"/>
            <a:ext cx="3937000" cy="46799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/>
            </a:lvl1pPr>
            <a:lvl2pPr marL="0" indent="0">
              <a:buNone/>
              <a:defRPr sz="1100"/>
            </a:lvl2pPr>
            <a:lvl3pPr marL="0" indent="0">
              <a:buNone/>
              <a:defRPr sz="1100"/>
            </a:lvl3pPr>
            <a:lvl4pPr marL="0" indent="0">
              <a:buNone/>
              <a:defRPr sz="1100"/>
            </a:lvl4pPr>
            <a:lvl5pPr marL="0" indent="0">
              <a:buNone/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56152" y="1341438"/>
            <a:ext cx="3924300" cy="46799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/>
            </a:lvl1pPr>
            <a:lvl2pPr marL="0" indent="0">
              <a:buNone/>
              <a:defRPr sz="1100"/>
            </a:lvl2pPr>
            <a:lvl3pPr marL="0" indent="0">
              <a:buNone/>
              <a:defRPr sz="1100"/>
            </a:lvl3pPr>
            <a:lvl4pPr marL="0" indent="0">
              <a:buNone/>
              <a:defRPr sz="1100"/>
            </a:lvl4pPr>
            <a:lvl5pPr marL="0" indent="0">
              <a:buNone/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62902" y="260648"/>
            <a:ext cx="8226828" cy="816394"/>
          </a:xfrm>
        </p:spPr>
        <p:txBody>
          <a:bodyPr vert="horz" lIns="0" tIns="0" rIns="0" bIns="94662" rtlCol="0" anchor="t" anchorCtr="0">
            <a:noAutofit/>
          </a:bodyPr>
          <a:lstStyle>
            <a:lvl1pPr algn="l" defTabSz="872655" rtl="0" eaLnBrk="1" latinLnBrk="0" hangingPunct="1">
              <a:spcBef>
                <a:spcPct val="0"/>
              </a:spcBef>
              <a:buNone/>
              <a:defRPr lang="en-GB" sz="2400" kern="1200" dirty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367017"/>
            <a:ext cx="9144000" cy="490989"/>
          </a:xfrm>
          <a:prstGeom prst="rect">
            <a:avLst/>
          </a:prstGeom>
          <a:solidFill>
            <a:srgbClr val="D6EE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47" tIns="40074" rIns="80147" bIns="40074" rtlCol="0" anchor="ctr"/>
          <a:lstStyle/>
          <a:p>
            <a:pPr algn="ctr"/>
            <a:endParaRPr lang="en-GB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2903" y="260648"/>
            <a:ext cx="8217547" cy="816394"/>
          </a:xfrm>
          <a:prstGeom prst="rect">
            <a:avLst/>
          </a:prstGeom>
        </p:spPr>
        <p:txBody>
          <a:bodyPr vert="horz" lIns="0" tIns="0" rIns="0" bIns="94662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3316645" y="6367017"/>
            <a:ext cx="2479494" cy="490989"/>
          </a:xfrm>
          <a:prstGeom prst="rect">
            <a:avLst/>
          </a:prstGeom>
          <a:noFill/>
        </p:spPr>
        <p:txBody>
          <a:bodyPr wrap="square" lIns="80147" tIns="40074" rIns="80147" bIns="40074" rtlCol="0" anchor="ctr" anchorCtr="0">
            <a:noAutofit/>
          </a:bodyPr>
          <a:lstStyle/>
          <a:p>
            <a:pPr algn="ctr"/>
            <a:r>
              <a:rPr lang="en-GB" sz="800" dirty="0" smtClean="0">
                <a:solidFill>
                  <a:srgbClr val="41404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Confidential</a:t>
            </a:r>
          </a:p>
        </p:txBody>
      </p:sp>
      <p:pic>
        <p:nvPicPr>
          <p:cNvPr id="18" name="Picture 17" descr="110503-Logo-RGB_WhiteBG.png"/>
          <p:cNvPicPr>
            <a:picLocks noChangeAspect="1"/>
          </p:cNvPicPr>
          <p:nvPr/>
        </p:nvPicPr>
        <p:blipFill>
          <a:blip r:embed="rId15" cstate="print"/>
          <a:srcRect b="24599"/>
          <a:stretch>
            <a:fillRect/>
          </a:stretch>
        </p:blipFill>
        <p:spPr>
          <a:xfrm>
            <a:off x="462902" y="6153236"/>
            <a:ext cx="861956" cy="51036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-1" y="1124744"/>
            <a:ext cx="9144000" cy="0"/>
          </a:xfrm>
          <a:prstGeom prst="line">
            <a:avLst/>
          </a:prstGeom>
          <a:ln w="15875">
            <a:solidFill>
              <a:srgbClr val="D6EE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709" name="Rectangle 13"/>
          <p:cNvSpPr>
            <a:spLocks noChangeArrowheads="1"/>
          </p:cNvSpPr>
          <p:nvPr/>
        </p:nvSpPr>
        <p:spPr bwMode="auto">
          <a:xfrm>
            <a:off x="-1847842" y="6165304"/>
            <a:ext cx="1595309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ahoma" pitchFamily="34" charset="0"/>
                <a:ea typeface="+mn-ea"/>
                <a:cs typeface="Tahoma" pitchFamily="34" charset="0"/>
              </a:rPr>
              <a:t>NO CONTENT IN THIS</a:t>
            </a:r>
            <a:br>
              <a:rPr kumimoji="0" lang="en-US" sz="1000" b="1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ahoma" pitchFamily="34" charset="0"/>
                <a:ea typeface="+mn-ea"/>
                <a:cs typeface="Tahoma" pitchFamily="34" charset="0"/>
              </a:rPr>
            </a:br>
            <a:r>
              <a:rPr kumimoji="0" lang="en-US" sz="1000" b="1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ahoma" pitchFamily="34" charset="0"/>
                <a:ea typeface="+mn-ea"/>
                <a:cs typeface="Tahoma" pitchFamily="34" charset="0"/>
              </a:rPr>
              <a:t>LOGO 'EXCLUSION'</a:t>
            </a:r>
            <a:br>
              <a:rPr kumimoji="0" lang="en-US" sz="1000" b="1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ahoma" pitchFamily="34" charset="0"/>
                <a:ea typeface="+mn-ea"/>
                <a:cs typeface="Tahoma" pitchFamily="34" charset="0"/>
              </a:rPr>
            </a:br>
            <a:r>
              <a:rPr kumimoji="0" lang="en-US" sz="1000" b="1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ahoma" pitchFamily="34" charset="0"/>
                <a:ea typeface="+mn-ea"/>
                <a:cs typeface="Tahoma" pitchFamily="34" charset="0"/>
              </a:rPr>
              <a:t>ZONE</a:t>
            </a:r>
          </a:p>
        </p:txBody>
      </p:sp>
      <p:sp>
        <p:nvSpPr>
          <p:cNvPr id="157710" name="Line 14"/>
          <p:cNvSpPr>
            <a:spLocks noChangeShapeType="1"/>
          </p:cNvSpPr>
          <p:nvPr/>
        </p:nvSpPr>
        <p:spPr bwMode="auto">
          <a:xfrm>
            <a:off x="-107157" y="6021394"/>
            <a:ext cx="0" cy="836613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 type="arrow" w="med" len="med"/>
            <a:tailEnd type="arrow" w="med" len="med"/>
          </a:ln>
          <a:effectLst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57713" name="Rectangle 17"/>
          <p:cNvSpPr>
            <a:spLocks noChangeArrowheads="1"/>
          </p:cNvSpPr>
          <p:nvPr/>
        </p:nvSpPr>
        <p:spPr bwMode="auto">
          <a:xfrm>
            <a:off x="-1737238" y="354722"/>
            <a:ext cx="148470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ahoma" pitchFamily="34" charset="0"/>
                <a:cs typeface="Tahoma" pitchFamily="34" charset="0"/>
              </a:rPr>
              <a:t>ONLY MAIN AND</a:t>
            </a:r>
            <a:b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ahoma" pitchFamily="34" charset="0"/>
                <a:cs typeface="Tahoma" pitchFamily="34" charset="0"/>
              </a:rPr>
            </a:b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ahoma" pitchFamily="34" charset="0"/>
                <a:cs typeface="Tahoma" pitchFamily="34" charset="0"/>
              </a:rPr>
              <a:t>SECONDARY TITLES</a:t>
            </a:r>
            <a:b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ahoma" pitchFamily="34" charset="0"/>
                <a:cs typeface="Tahoma" pitchFamily="34" charset="0"/>
              </a:rPr>
            </a:b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ahoma" pitchFamily="34" charset="0"/>
                <a:cs typeface="Tahoma" pitchFamily="34" charset="0"/>
              </a:rPr>
              <a:t>IN THIS AREA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ahoma" pitchFamily="34" charset="0"/>
              <a:cs typeface="Tahoma" pitchFamily="34" charset="0"/>
            </a:endParaRPr>
          </a:p>
        </p:txBody>
      </p:sp>
      <p:sp>
        <p:nvSpPr>
          <p:cNvPr id="157714" name="Line 18"/>
          <p:cNvSpPr>
            <a:spLocks noChangeShapeType="1"/>
          </p:cNvSpPr>
          <p:nvPr/>
        </p:nvSpPr>
        <p:spPr bwMode="auto">
          <a:xfrm>
            <a:off x="-100013" y="260648"/>
            <a:ext cx="0" cy="881063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 type="arrow" w="med" len="med"/>
            <a:tailEnd type="arrow" w="med" len="med"/>
          </a:ln>
          <a:effectLst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57715" name="Rectangle 19"/>
          <p:cNvSpPr>
            <a:spLocks noChangeArrowheads="1"/>
          </p:cNvSpPr>
          <p:nvPr/>
        </p:nvSpPr>
        <p:spPr bwMode="auto">
          <a:xfrm>
            <a:off x="-1456712" y="3356992"/>
            <a:ext cx="12041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ahoma" pitchFamily="34" charset="0"/>
                <a:ea typeface="+mn-ea"/>
                <a:cs typeface="Tahoma" pitchFamily="34" charset="0"/>
              </a:rPr>
              <a:t>MAIN CONTENT</a:t>
            </a:r>
            <a:br>
              <a:rPr kumimoji="0" lang="en-US" sz="1000" b="1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ahoma" pitchFamily="34" charset="0"/>
                <a:ea typeface="+mn-ea"/>
                <a:cs typeface="Tahoma" pitchFamily="34" charset="0"/>
              </a:rPr>
            </a:br>
            <a:r>
              <a:rPr kumimoji="0" lang="en-US" sz="1000" b="1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ahoma" pitchFamily="34" charset="0"/>
                <a:ea typeface="+mn-ea"/>
                <a:cs typeface="Tahoma" pitchFamily="34" charset="0"/>
              </a:rPr>
              <a:t>AREA</a:t>
            </a:r>
          </a:p>
        </p:txBody>
      </p:sp>
      <p:sp>
        <p:nvSpPr>
          <p:cNvPr id="157716" name="Line 20"/>
          <p:cNvSpPr>
            <a:spLocks noChangeShapeType="1"/>
          </p:cNvSpPr>
          <p:nvPr/>
        </p:nvSpPr>
        <p:spPr bwMode="auto">
          <a:xfrm>
            <a:off x="-108517" y="1341438"/>
            <a:ext cx="1360" cy="46799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 type="arrow" w="med" len="med"/>
            <a:tailEnd type="arrow" w="med" len="med"/>
          </a:ln>
          <a:effectLst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57717" name="Rectangle 21"/>
          <p:cNvSpPr>
            <a:spLocks noChangeArrowheads="1"/>
          </p:cNvSpPr>
          <p:nvPr/>
        </p:nvSpPr>
        <p:spPr bwMode="auto">
          <a:xfrm>
            <a:off x="-2141361" y="44625"/>
            <a:ext cx="188882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ahoma" pitchFamily="34" charset="0"/>
                <a:cs typeface="Tahoma" pitchFamily="34" charset="0"/>
              </a:rPr>
              <a:t>NO CONTENT IN THIS AREA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ahoma" pitchFamily="34" charset="0"/>
              <a:cs typeface="Tahoma" pitchFamily="34" charset="0"/>
            </a:endParaRPr>
          </a:p>
        </p:txBody>
      </p:sp>
      <p:sp>
        <p:nvSpPr>
          <p:cNvPr id="157718" name="Line 22"/>
          <p:cNvSpPr>
            <a:spLocks noChangeShapeType="1"/>
          </p:cNvSpPr>
          <p:nvPr/>
        </p:nvSpPr>
        <p:spPr bwMode="auto">
          <a:xfrm>
            <a:off x="-100013" y="0"/>
            <a:ext cx="0" cy="26064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 type="arrow" w="med" len="med"/>
            <a:tailEnd type="arrow" w="med" len="med"/>
          </a:ln>
          <a:effectLst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57719" name="Rectangle 23"/>
          <p:cNvSpPr>
            <a:spLocks noChangeArrowheads="1"/>
          </p:cNvSpPr>
          <p:nvPr/>
        </p:nvSpPr>
        <p:spPr bwMode="auto">
          <a:xfrm>
            <a:off x="8014684" y="7205414"/>
            <a:ext cx="123783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ahoma" pitchFamily="34" charset="0"/>
                <a:cs typeface="Tahoma" pitchFamily="34" charset="0"/>
              </a:rPr>
              <a:t>NO CONTENT IN</a:t>
            </a:r>
            <a:b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ahoma" pitchFamily="34" charset="0"/>
                <a:cs typeface="Tahoma" pitchFamily="34" charset="0"/>
              </a:rPr>
            </a:b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ahoma" pitchFamily="34" charset="0"/>
                <a:cs typeface="Tahoma" pitchFamily="34" charset="0"/>
              </a:rPr>
              <a:t>THIS AREA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ahoma" pitchFamily="34" charset="0"/>
              <a:cs typeface="Tahoma" pitchFamily="34" charset="0"/>
            </a:endParaRPr>
          </a:p>
        </p:txBody>
      </p:sp>
      <p:sp>
        <p:nvSpPr>
          <p:cNvPr id="157720" name="Line 24"/>
          <p:cNvSpPr>
            <a:spLocks noChangeShapeType="1"/>
          </p:cNvSpPr>
          <p:nvPr/>
        </p:nvSpPr>
        <p:spPr bwMode="auto">
          <a:xfrm flipH="1">
            <a:off x="8680451" y="7029400"/>
            <a:ext cx="46355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 type="arrow" w="med" len="med"/>
            <a:tailEnd type="arrow" w="med" len="med"/>
          </a:ln>
          <a:effectLst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57721" name="Rectangle 25"/>
          <p:cNvSpPr>
            <a:spLocks noChangeArrowheads="1"/>
          </p:cNvSpPr>
          <p:nvPr/>
        </p:nvSpPr>
        <p:spPr bwMode="auto">
          <a:xfrm>
            <a:off x="-108517" y="7277362"/>
            <a:ext cx="123783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ahoma" pitchFamily="34" charset="0"/>
                <a:cs typeface="Tahoma" pitchFamily="34" charset="0"/>
              </a:rPr>
              <a:t>NO CONTENT IN</a:t>
            </a:r>
            <a:b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ahoma" pitchFamily="34" charset="0"/>
                <a:cs typeface="Tahoma" pitchFamily="34" charset="0"/>
              </a:rPr>
            </a:b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ahoma" pitchFamily="34" charset="0"/>
                <a:cs typeface="Tahoma" pitchFamily="34" charset="0"/>
              </a:rPr>
              <a:t>THIS AREA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ahoma" pitchFamily="34" charset="0"/>
              <a:cs typeface="Tahoma" pitchFamily="34" charset="0"/>
            </a:endParaRPr>
          </a:p>
        </p:txBody>
      </p:sp>
      <p:sp>
        <p:nvSpPr>
          <p:cNvPr id="157722" name="Line 26"/>
          <p:cNvSpPr>
            <a:spLocks noChangeShapeType="1"/>
          </p:cNvSpPr>
          <p:nvPr/>
        </p:nvSpPr>
        <p:spPr bwMode="auto">
          <a:xfrm flipH="1">
            <a:off x="0" y="7029400"/>
            <a:ext cx="46355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 type="arrow" w="med" len="med"/>
            <a:tailEnd type="arrow" w="med" len="med"/>
          </a:ln>
          <a:effectLst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-505072" y="6021388"/>
            <a:ext cx="46856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-505072" y="1340768"/>
            <a:ext cx="46856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-505072" y="1124744"/>
            <a:ext cx="46856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-505072" y="260648"/>
            <a:ext cx="46856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-505072" y="0"/>
            <a:ext cx="46856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-505072" y="6858000"/>
            <a:ext cx="46856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 flipH="1" flipV="1">
            <a:off x="-180020" y="7065404"/>
            <a:ext cx="36004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5400000" flipH="1" flipV="1">
            <a:off x="8500430" y="7065404"/>
            <a:ext cx="36004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5400000" flipH="1" flipV="1">
            <a:off x="8963980" y="7065404"/>
            <a:ext cx="36004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5400000" flipH="1" flipV="1">
            <a:off x="283530" y="7065404"/>
            <a:ext cx="36004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Placeholder 44"/>
          <p:cNvSpPr>
            <a:spLocks noGrp="1"/>
          </p:cNvSpPr>
          <p:nvPr>
            <p:ph type="body" idx="1"/>
          </p:nvPr>
        </p:nvSpPr>
        <p:spPr>
          <a:xfrm>
            <a:off x="457200" y="1341439"/>
            <a:ext cx="8232531" cy="467995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3" name="TextBox 42"/>
          <p:cNvSpPr txBox="1"/>
          <p:nvPr/>
        </p:nvSpPr>
        <p:spPr>
          <a:xfrm>
            <a:off x="6268971" y="6367012"/>
            <a:ext cx="2479494" cy="490989"/>
          </a:xfrm>
          <a:prstGeom prst="rect">
            <a:avLst/>
          </a:prstGeom>
          <a:noFill/>
        </p:spPr>
        <p:txBody>
          <a:bodyPr wrap="square" lIns="80147" tIns="40074" rIns="80147" bIns="40074" rtlCol="0" anchor="ctr" anchorCtr="0">
            <a:noAutofit/>
          </a:bodyPr>
          <a:lstStyle/>
          <a:p>
            <a:pPr algn="r"/>
            <a:fld id="{C8FAFB76-8678-4312-A37B-42B2A031034D}" type="slidenum">
              <a:rPr lang="en-GB" sz="800" smtClean="0">
                <a:solidFill>
                  <a:srgbClr val="41404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pPr algn="r"/>
              <a:t>‹#›</a:t>
            </a:fld>
            <a:endParaRPr lang="en-GB" sz="800" dirty="0" smtClean="0">
              <a:solidFill>
                <a:srgbClr val="414042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87625" y="6367012"/>
            <a:ext cx="1944216" cy="490989"/>
          </a:xfrm>
          <a:prstGeom prst="rect">
            <a:avLst/>
          </a:prstGeom>
          <a:noFill/>
        </p:spPr>
        <p:txBody>
          <a:bodyPr wrap="square" lIns="80147" tIns="40074" rIns="80147" bIns="40074" rtlCol="0" anchor="ctr" anchorCtr="0">
            <a:noAutofit/>
          </a:bodyPr>
          <a:lstStyle/>
          <a:p>
            <a:r>
              <a:rPr lang="en-GB" sz="800" dirty="0" smtClean="0"/>
              <a:t>© Rule Financial 2014</a:t>
            </a:r>
            <a:endParaRPr lang="en-GB" sz="8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2" r:id="rId3"/>
    <p:sldLayoutId id="2147483664" r:id="rId4"/>
    <p:sldLayoutId id="2147483650" r:id="rId5"/>
    <p:sldLayoutId id="2147483657" r:id="rId6"/>
    <p:sldLayoutId id="2147483651" r:id="rId7"/>
    <p:sldLayoutId id="2147483660" r:id="rId8"/>
    <p:sldLayoutId id="2147483658" r:id="rId9"/>
    <p:sldLayoutId id="2147483654" r:id="rId10"/>
    <p:sldLayoutId id="2147483661" r:id="rId11"/>
    <p:sldLayoutId id="2147483656" r:id="rId12"/>
    <p:sldLayoutId id="2147483652" r:id="rId13"/>
  </p:sldLayoutIdLst>
  <p:transition spd="med"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872655" rtl="0" eaLnBrk="1" latinLnBrk="0" hangingPunct="1">
        <a:spcBef>
          <a:spcPct val="0"/>
        </a:spcBef>
        <a:buNone/>
        <a:defRPr sz="2400" kern="1200">
          <a:solidFill>
            <a:schemeClr val="tx2"/>
          </a:solidFill>
          <a:latin typeface="Tahoma" pitchFamily="34" charset="0"/>
          <a:ea typeface="Tahoma" pitchFamily="34" charset="0"/>
          <a:cs typeface="Tahoma" pitchFamily="34" charset="0"/>
        </a:defRPr>
      </a:lvl1pPr>
    </p:titleStyle>
    <p:bodyStyle>
      <a:lvl1pPr marL="180000" indent="-180000" algn="l" defTabSz="995613" rtl="0" eaLnBrk="1" latinLnBrk="0" hangingPunct="1">
        <a:lnSpc>
          <a:spcPct val="140000"/>
        </a:lnSpc>
        <a:spcBef>
          <a:spcPts val="300"/>
        </a:spcBef>
        <a:buClr>
          <a:schemeClr val="tx2"/>
        </a:buClr>
        <a:buSzPct val="110000"/>
        <a:buFont typeface="Wingdings" pitchFamily="2" charset="2"/>
        <a:buChar char="l"/>
        <a:defRPr lang="en-US" sz="1100" kern="1200" dirty="0" smtClean="0">
          <a:solidFill>
            <a:schemeClr val="tx1"/>
          </a:solidFill>
          <a:latin typeface="Tahoma" pitchFamily="34" charset="0"/>
          <a:ea typeface="Tahoma" pitchFamily="34" charset="0"/>
          <a:cs typeface="Tahoma" pitchFamily="34" charset="0"/>
        </a:defRPr>
      </a:lvl1pPr>
      <a:lvl2pPr marL="357188" indent="-176213" algn="l" defTabSz="995613" rtl="0" eaLnBrk="1" latinLnBrk="0" hangingPunct="1">
        <a:lnSpc>
          <a:spcPct val="140000"/>
        </a:lnSpc>
        <a:spcBef>
          <a:spcPct val="20000"/>
        </a:spcBef>
        <a:buClr>
          <a:schemeClr val="tx2"/>
        </a:buClr>
        <a:buSzPct val="80000"/>
        <a:buFont typeface="Wingdings 3" pitchFamily="18" charset="2"/>
        <a:buChar char=""/>
        <a:defRPr lang="en-US" sz="1100" kern="1200" dirty="0" smtClean="0">
          <a:solidFill>
            <a:schemeClr val="tx1"/>
          </a:solidFill>
          <a:latin typeface="Tahoma" pitchFamily="34" charset="0"/>
          <a:ea typeface="Tahoma" pitchFamily="34" charset="0"/>
          <a:cs typeface="Tahoma" pitchFamily="34" charset="0"/>
        </a:defRPr>
      </a:lvl2pPr>
      <a:lvl3pPr marL="538163" indent="-180975" algn="l" defTabSz="995613" rtl="0" eaLnBrk="1" latinLnBrk="0" hangingPunct="1">
        <a:lnSpc>
          <a:spcPct val="140000"/>
        </a:lnSpc>
        <a:spcBef>
          <a:spcPct val="20000"/>
        </a:spcBef>
        <a:buClr>
          <a:schemeClr val="tx2"/>
        </a:buClr>
        <a:buSzPct val="80000"/>
        <a:buFont typeface="Tahoma" pitchFamily="34" charset="0"/>
        <a:buChar char="–"/>
        <a:defRPr lang="en-US" sz="1100" kern="1200" dirty="0" smtClean="0">
          <a:solidFill>
            <a:schemeClr val="tx1"/>
          </a:solidFill>
          <a:latin typeface="Tahoma" pitchFamily="34" charset="0"/>
          <a:ea typeface="Tahoma" pitchFamily="34" charset="0"/>
          <a:cs typeface="Tahoma" pitchFamily="34" charset="0"/>
        </a:defRPr>
      </a:lvl3pPr>
      <a:lvl4pPr marL="719138" indent="-180975" algn="l" defTabSz="995613" rtl="0" eaLnBrk="1" latinLnBrk="0" hangingPunct="1">
        <a:lnSpc>
          <a:spcPct val="140000"/>
        </a:lnSpc>
        <a:spcBef>
          <a:spcPct val="20000"/>
        </a:spcBef>
        <a:buClr>
          <a:schemeClr val="tx2"/>
        </a:buClr>
        <a:buSzPct val="80000"/>
        <a:buFont typeface="Tahoma" pitchFamily="34" charset="0"/>
        <a:buChar char="–"/>
        <a:defRPr lang="en-US" sz="1100" kern="1200" dirty="0" smtClean="0">
          <a:solidFill>
            <a:schemeClr val="tx1"/>
          </a:solidFill>
          <a:latin typeface="Tahoma" pitchFamily="34" charset="0"/>
          <a:ea typeface="Tahoma" pitchFamily="34" charset="0"/>
          <a:cs typeface="Tahoma" pitchFamily="34" charset="0"/>
        </a:defRPr>
      </a:lvl4pPr>
      <a:lvl5pPr marL="895350" indent="-176213" algn="l" defTabSz="995613" rtl="0" eaLnBrk="1" latinLnBrk="0" hangingPunct="1">
        <a:lnSpc>
          <a:spcPct val="140000"/>
        </a:lnSpc>
        <a:spcBef>
          <a:spcPct val="20000"/>
        </a:spcBef>
        <a:buClr>
          <a:schemeClr val="tx2"/>
        </a:buClr>
        <a:buSzPct val="80000"/>
        <a:buFont typeface="Tahoma" pitchFamily="34" charset="0"/>
        <a:buChar char="–"/>
        <a:defRPr lang="en-GB" sz="1100" kern="1200" dirty="0" smtClean="0">
          <a:solidFill>
            <a:schemeClr val="tx1"/>
          </a:solidFill>
          <a:latin typeface="Tahoma" pitchFamily="34" charset="0"/>
          <a:ea typeface="Tahoma" pitchFamily="34" charset="0"/>
          <a:cs typeface="Tahoma" pitchFamily="34" charset="0"/>
        </a:defRPr>
      </a:lvl5pPr>
      <a:lvl6pPr marL="2399799" indent="-218163" algn="l" defTabSz="872655" rtl="0" eaLnBrk="1" latinLnBrk="0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36125" indent="-218163" algn="l" defTabSz="872655" rtl="0" eaLnBrk="1" latinLnBrk="0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72452" indent="-218163" algn="l" defTabSz="872655" rtl="0" eaLnBrk="1" latinLnBrk="0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708779" indent="-218163" algn="l" defTabSz="872655" rtl="0" eaLnBrk="1" latinLnBrk="0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7265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6327" algn="l" defTabSz="87265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2655" algn="l" defTabSz="87265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08981" algn="l" defTabSz="87265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45308" algn="l" defTabSz="87265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81635" algn="l" defTabSz="87265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17962" algn="l" defTabSz="87265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54289" algn="l" defTabSz="87265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90616" algn="l" defTabSz="87265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msdn.microsoft.com/en-us/data/dn469439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ntityframework.codeplex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/>
              <a:t>Entity Framework 6</a:t>
            </a:r>
            <a:endParaRPr lang="pl-P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 smtClean="0"/>
              <a:t>Piotr Stefański</a:t>
            </a:r>
            <a:endParaRPr lang="pl-PL" dirty="0"/>
          </a:p>
        </p:txBody>
      </p:sp>
      <p:sp>
        <p:nvSpPr>
          <p:cNvPr id="5" name="Rectangle 4"/>
          <p:cNvSpPr/>
          <p:nvPr/>
        </p:nvSpPr>
        <p:spPr>
          <a:xfrm>
            <a:off x="448408" y="6093296"/>
            <a:ext cx="1387288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437824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DbContext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5532" y="1391180"/>
            <a:ext cx="4184198" cy="46799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l-PL" sz="1400" dirty="0" smtClean="0">
                <a:latin typeface="+mj-lt"/>
                <a:cs typeface="Consolas" panose="020B0609020204030204" pitchFamily="49" charset="0"/>
              </a:rPr>
              <a:t>Standardowy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l-PL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pl-PL" sz="1200" dirty="0">
                <a:latin typeface="Consolas" panose="020B0609020204030204" pitchFamily="49" charset="0"/>
                <a:cs typeface="Consolas" panose="020B0609020204030204" pitchFamily="49" charset="0"/>
              </a:rPr>
              <a:t>class GoblinsContext : DbContext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l-PL" sz="1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 defTabSz="541338">
              <a:lnSpc>
                <a:spcPct val="100000"/>
              </a:lnSpc>
              <a:buNone/>
            </a:pPr>
            <a:r>
              <a:rPr lang="pl-PL" sz="1200" dirty="0">
                <a:latin typeface="Consolas" panose="020B0609020204030204" pitchFamily="49" charset="0"/>
                <a:cs typeface="Consolas" panose="020B0609020204030204" pitchFamily="49" charset="0"/>
              </a:rPr>
              <a:t>	public DbSet&lt;Goblin&gt; Goblins { get; set; 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l-PL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l-PL" sz="1400" dirty="0" smtClean="0">
                <a:latin typeface="+mj-lt"/>
                <a:cs typeface="Consolas" panose="020B0609020204030204" pitchFamily="49" charset="0"/>
              </a:rPr>
              <a:t>Cykl życia do disposa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l-PL" sz="1400" dirty="0" smtClean="0">
                <a:latin typeface="+mj-lt"/>
                <a:cs typeface="Consolas" panose="020B0609020204030204" pitchFamily="49" charset="0"/>
              </a:rPr>
              <a:t>Wytyczne MS to jednen per okno/zapytanie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l-PL" sz="1400" dirty="0" smtClean="0">
                <a:latin typeface="+mj-lt"/>
                <a:cs typeface="Consolas" panose="020B0609020204030204" pitchFamily="49" charset="0"/>
              </a:rPr>
              <a:t>Sam zarządza połączeniami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l-PL" sz="1400" dirty="0" smtClean="0">
                <a:latin typeface="+mj-lt"/>
                <a:cs typeface="Consolas" panose="020B0609020204030204" pitchFamily="49" charset="0"/>
              </a:rPr>
              <a:t>Nie jest Thred safe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l-PL" sz="1400" dirty="0" smtClean="0">
                <a:latin typeface="+mj-lt"/>
                <a:cs typeface="Consolas" panose="020B0609020204030204" pitchFamily="49" charset="0"/>
              </a:rPr>
              <a:t>Tylko do odczytu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pl-PL" sz="1400" dirty="0" smtClean="0">
              <a:latin typeface="+mj-lt"/>
              <a:cs typeface="Consolas" panose="020B0609020204030204" pitchFamily="49" charset="0"/>
            </a:endParaRPr>
          </a:p>
          <a:p>
            <a:pPr marL="0" indent="0" defTabSz="541338">
              <a:lnSpc>
                <a:spcPct val="100000"/>
              </a:lnSpc>
              <a:buNone/>
            </a:pPr>
            <a:r>
              <a:rPr lang="pl-PL" sz="1200" dirty="0">
                <a:latin typeface="Consolas" panose="020B0609020204030204" pitchFamily="49" charset="0"/>
                <a:cs typeface="Consolas" panose="020B0609020204030204" pitchFamily="49" charset="0"/>
              </a:rPr>
              <a:t>public class DbGoblinsContext : DbContext</a:t>
            </a:r>
          </a:p>
          <a:p>
            <a:pPr marL="0" indent="0" defTabSz="541338">
              <a:lnSpc>
                <a:spcPct val="100000"/>
              </a:lnSpc>
              <a:buNone/>
            </a:pPr>
            <a:r>
              <a:rPr lang="pl-PL" sz="1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 defTabSz="541338">
              <a:lnSpc>
                <a:spcPct val="100000"/>
              </a:lnSpc>
              <a:buNone/>
            </a:pPr>
            <a:r>
              <a:rPr lang="pl-PL" sz="1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pl-PL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public DbSet&lt;Goblin&gt; Goblins</a:t>
            </a:r>
          </a:p>
          <a:p>
            <a:pPr marL="0" indent="0" defTabSz="541338">
              <a:lnSpc>
                <a:spcPct val="100000"/>
              </a:lnSpc>
              <a:buNone/>
            </a:pPr>
            <a:r>
              <a:rPr lang="pl-PL" sz="1200" dirty="0">
                <a:latin typeface="Consolas" panose="020B0609020204030204" pitchFamily="49" charset="0"/>
                <a:cs typeface="Consolas" panose="020B0609020204030204" pitchFamily="49" charset="0"/>
              </a:rPr>
              <a:t>	{</a:t>
            </a:r>
          </a:p>
          <a:p>
            <a:pPr marL="0" indent="0" defTabSz="541338">
              <a:lnSpc>
                <a:spcPct val="100000"/>
              </a:lnSpc>
              <a:buNone/>
            </a:pPr>
            <a:r>
              <a:rPr lang="pl-PL" sz="1200" dirty="0">
                <a:latin typeface="Consolas" panose="020B0609020204030204" pitchFamily="49" charset="0"/>
                <a:cs typeface="Consolas" panose="020B0609020204030204" pitchFamily="49" charset="0"/>
              </a:rPr>
              <a:t>		get { return Set&lt;Goblin&gt;(); } </a:t>
            </a:r>
          </a:p>
          <a:p>
            <a:pPr marL="0" indent="0" defTabSz="541338">
              <a:lnSpc>
                <a:spcPct val="100000"/>
              </a:lnSpc>
              <a:buNone/>
            </a:pPr>
            <a:r>
              <a:rPr lang="pl-PL" sz="1200" dirty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</a:p>
          <a:p>
            <a:pPr marL="0" indent="0" defTabSz="541338">
              <a:lnSpc>
                <a:spcPct val="100000"/>
              </a:lnSpc>
              <a:buNone/>
            </a:pPr>
            <a:r>
              <a:rPr lang="pl-PL" sz="12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pl-PL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233273"/>
            <a:ext cx="2991102" cy="4995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839542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Enumy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l-PL" sz="1600" dirty="0"/>
              <a:t>Od wersji 5.0 mamy możliwość pracowania na enumach. </a:t>
            </a:r>
            <a:endParaRPr lang="pl-PL" sz="1600" dirty="0" smtClean="0"/>
          </a:p>
          <a:p>
            <a:pPr>
              <a:lnSpc>
                <a:spcPct val="100000"/>
              </a:lnSpc>
            </a:pPr>
            <a:endParaRPr lang="pl-PL" sz="16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>
              <a:lnSpc>
                <a:spcPct val="100000"/>
              </a:lnSpc>
            </a:pPr>
            <a:r>
              <a:rPr lang="pl-PL" sz="16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public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l-PL" sz="16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enum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l-PL" sz="160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WeaponType</a:t>
            </a:r>
            <a:endParaRPr lang="pl-PL" sz="16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>
              <a:lnSpc>
                <a:spcPct val="100000"/>
              </a:lnSpc>
            </a:pP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</a:t>
            </a:r>
            <a:r>
              <a:rPr lang="pl-PL" sz="1600" b="1" dirty="0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Sword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</a:t>
            </a:r>
            <a:r>
              <a:rPr lang="pl-PL" sz="1600" b="1" dirty="0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Axe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</a:t>
            </a:r>
            <a:r>
              <a:rPr lang="pl-PL" sz="1600" b="1" dirty="0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Skull</a:t>
            </a:r>
            <a:endParaRPr lang="pl-PL" sz="16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>
              <a:lnSpc>
                <a:spcPct val="100000"/>
              </a:lnSpc>
            </a:pP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</a:p>
          <a:p>
            <a:pPr>
              <a:lnSpc>
                <a:spcPct val="100000"/>
              </a:lnSpc>
            </a:pP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 </a:t>
            </a:r>
            <a:endParaRPr lang="pl-PL" sz="1600" dirty="0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public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600" dirty="0" err="1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WeaponType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600" dirty="0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{ </a:t>
            </a:r>
            <a:r>
              <a:rPr lang="en-US" sz="16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get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 </a:t>
            </a:r>
            <a:r>
              <a:rPr lang="en-US" sz="16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set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 }</a:t>
            </a:r>
            <a:endParaRPr lang="pl-PL" sz="16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>
              <a:lnSpc>
                <a:spcPct val="100000"/>
              </a:lnSpc>
            </a:pPr>
            <a:r>
              <a:rPr lang="pl-PL" sz="1600" dirty="0"/>
              <a:t> </a:t>
            </a:r>
          </a:p>
          <a:p>
            <a:pPr>
              <a:lnSpc>
                <a:spcPct val="100000"/>
              </a:lnSpc>
            </a:pPr>
            <a:r>
              <a:rPr lang="pl-PL" sz="1600" dirty="0" smtClean="0"/>
              <a:t>Pozwala nam to robić zapytania typu</a:t>
            </a:r>
            <a:endParaRPr lang="pl-PL" sz="1600" dirty="0"/>
          </a:p>
          <a:p>
            <a:pPr>
              <a:lnSpc>
                <a:spcPct val="100000"/>
              </a:lnSpc>
            </a:pP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swords =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from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weapon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goblin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</a:t>
            </a:r>
            <a:r>
              <a:rPr lang="en-US" sz="1600" dirty="0" err="1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Weapons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>
              <a:lnSpc>
                <a:spcPct val="100000"/>
              </a:lnSpc>
            </a:pP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    </a:t>
            </a:r>
            <a:r>
              <a:rPr lang="pl-PL" sz="16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where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weapon.</a:t>
            </a:r>
            <a:r>
              <a:rPr lang="pl-PL" sz="1600" dirty="0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Type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== </a:t>
            </a:r>
            <a:r>
              <a:rPr lang="pl-PL" sz="160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WeaponType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</a:t>
            </a:r>
            <a:r>
              <a:rPr lang="pl-PL" sz="1600" b="1" dirty="0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Sword</a:t>
            </a:r>
            <a:endParaRPr lang="pl-PL" sz="16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>
              <a:lnSpc>
                <a:spcPct val="100000"/>
              </a:lnSpc>
            </a:pP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    </a:t>
            </a:r>
            <a:r>
              <a:rPr lang="pl-PL" sz="16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select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weapon;</a:t>
            </a:r>
            <a:endParaRPr lang="pl-PL" sz="1600" dirty="0"/>
          </a:p>
        </p:txBody>
      </p:sp>
    </p:spTree>
    <p:extLst>
      <p:ext uri="{BB962C8B-B14F-4D97-AF65-F5344CB8AC3E}">
        <p14:creationId xmlns:p14="http://schemas.microsoft.com/office/powerpoint/2010/main" val="49548990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Logowanie i przechytywanie operacji </a:t>
            </a:r>
            <a:r>
              <a:rPr lang="pl-PL" dirty="0" smtClean="0"/>
              <a:t>bazodanowych [EF6]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597" y="1334017"/>
            <a:ext cx="8228134" cy="17349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600" b="1" dirty="0" smtClean="0"/>
              <a:t>Właściwość </a:t>
            </a:r>
            <a:r>
              <a:rPr lang="pl-PL" sz="1600" b="1" dirty="0"/>
              <a:t>Log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using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(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context =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600" dirty="0" err="1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GoblinsContext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context.</a:t>
            </a:r>
            <a:r>
              <a:rPr lang="pl-PL" sz="1600" dirty="0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Database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</a:t>
            </a:r>
            <a:r>
              <a:rPr lang="pl-PL" sz="1600" dirty="0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Log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</a:t>
            </a:r>
            <a:r>
              <a:rPr lang="pl-PL" sz="160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Console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</a:t>
            </a:r>
            <a:r>
              <a:rPr lang="pl-PL" sz="16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Write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l-PL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</a:p>
          <a:p>
            <a:pPr marL="0" indent="0">
              <a:lnSpc>
                <a:spcPct val="100000"/>
              </a:lnSpc>
              <a:buNone/>
            </a:pPr>
            <a:endParaRPr lang="pl-PL" sz="1600" b="1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lnSpc>
                <a:spcPct val="100000"/>
              </a:lnSpc>
              <a:buNone/>
            </a:pPr>
            <a:endParaRPr lang="pl-PL" sz="1600" b="1" dirty="0" smtClean="0"/>
          </a:p>
        </p:txBody>
      </p:sp>
      <p:sp>
        <p:nvSpPr>
          <p:cNvPr id="4" name="Isosceles Triangle 3"/>
          <p:cNvSpPr/>
          <p:nvPr/>
        </p:nvSpPr>
        <p:spPr>
          <a:xfrm>
            <a:off x="8693073" y="332656"/>
            <a:ext cx="132938" cy="144016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3318" name="Picture 6" descr="ive got your ba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936"/>
            <a:ext cx="4762500" cy="31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31643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expert mode toil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923" y="1328862"/>
            <a:ext cx="4762500" cy="443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Logowanie i przechwytywanie </a:t>
            </a:r>
            <a:r>
              <a:rPr lang="pl-PL" dirty="0"/>
              <a:t>operacji bazodanowych [EF6]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23528" y="1341438"/>
            <a:ext cx="4326427" cy="4679949"/>
          </a:xfrm>
        </p:spPr>
        <p:txBody>
          <a:bodyPr>
            <a:normAutofit/>
          </a:bodyPr>
          <a:lstStyle/>
          <a:p>
            <a:r>
              <a:rPr lang="pl-PL" sz="1600" b="1" dirty="0"/>
              <a:t>Inne formatowanie</a:t>
            </a:r>
            <a:r>
              <a:rPr lang="pl-PL" sz="1600" dirty="0"/>
              <a:t>. Dla informacji używamy klasy DatabaseLogFormatter </a:t>
            </a:r>
          </a:p>
          <a:p>
            <a:r>
              <a:rPr lang="pl-PL" sz="1600" b="1" dirty="0"/>
              <a:t>Przechwytujące interfejsy</a:t>
            </a:r>
          </a:p>
          <a:p>
            <a:r>
              <a:rPr lang="pl-PL" sz="1600" dirty="0"/>
              <a:t>Używają IDbInterceptor do przechwytywania zdarzeń zanim się staną. Np. IDbCommandInterceptor definiuje metody, które są uruchamiane przed ExecuteNonQuery, ExceuteScalar czy ExecuteReader.</a:t>
            </a:r>
          </a:p>
          <a:p>
            <a:endParaRPr lang="pl-PL" sz="1600" dirty="0"/>
          </a:p>
        </p:txBody>
      </p:sp>
    </p:spTree>
    <p:extLst>
      <p:ext uri="{BB962C8B-B14F-4D97-AF65-F5344CB8AC3E}">
        <p14:creationId xmlns:p14="http://schemas.microsoft.com/office/powerpoint/2010/main" val="794738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Calibri"/>
              </a:rPr>
              <a:t>Database Initializers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484785"/>
            <a:ext cx="3384376" cy="3744415"/>
          </a:xfrm>
        </p:spPr>
        <p:txBody>
          <a:bodyPr>
            <a:normAutofit/>
          </a:bodyPr>
          <a:lstStyle/>
          <a:p>
            <a:pPr marL="228600" indent="-228600" fontAlgn="ctr">
              <a:buFont typeface="+mj-lt"/>
              <a:buAutoNum type="arabicPeriod"/>
            </a:pPr>
            <a:r>
              <a:rPr lang="pl-PL" sz="1800" dirty="0"/>
              <a:t>CreateDatabaseIfNotExists </a:t>
            </a:r>
            <a:endParaRPr lang="pl-PL" sz="1800" dirty="0" smtClean="0"/>
          </a:p>
          <a:p>
            <a:pPr marL="228600" indent="-228600" fontAlgn="ctr">
              <a:buFont typeface="+mj-lt"/>
              <a:buAutoNum type="arabicPeriod"/>
            </a:pPr>
            <a:r>
              <a:rPr lang="pl-PL" sz="1800" dirty="0" smtClean="0"/>
              <a:t>DropCreateDatabaseWhenModelChanges</a:t>
            </a:r>
          </a:p>
          <a:p>
            <a:pPr marL="228600" indent="-228600" fontAlgn="ctr">
              <a:buFont typeface="+mj-lt"/>
              <a:buAutoNum type="arabicPeriod"/>
            </a:pPr>
            <a:r>
              <a:rPr lang="pl-PL" sz="1800" dirty="0" smtClean="0"/>
              <a:t>DropCreateDatabaseAlways</a:t>
            </a:r>
          </a:p>
          <a:p>
            <a:pPr marL="228600" indent="-228600" fontAlgn="ctr">
              <a:buFont typeface="+mj-lt"/>
              <a:buAutoNum type="arabicPeriod"/>
            </a:pPr>
            <a:endParaRPr lang="pl-PL" sz="1800" dirty="0"/>
          </a:p>
          <a:p>
            <a:pPr marL="0" indent="0" fontAlgn="ctr">
              <a:buNone/>
            </a:pPr>
            <a:r>
              <a:rPr lang="pl-PL" sz="1800" dirty="0" smtClean="0"/>
              <a:t>Implementują </a:t>
            </a:r>
            <a:r>
              <a:rPr lang="pl-PL" sz="1800" dirty="0"/>
              <a:t>IDatabaseInitializer</a:t>
            </a:r>
          </a:p>
          <a:p>
            <a:pPr marL="0" indent="0">
              <a:buNone/>
            </a:pPr>
            <a:endParaRPr lang="pl-PL" sz="1050" dirty="0"/>
          </a:p>
          <a:p>
            <a:pPr marL="0" indent="0">
              <a:buNone/>
            </a:pPr>
            <a:endParaRPr lang="pl-PL" sz="1050" dirty="0"/>
          </a:p>
        </p:txBody>
      </p:sp>
      <p:sp>
        <p:nvSpPr>
          <p:cNvPr id="4" name="TextBox 3"/>
          <p:cNvSpPr txBox="1"/>
          <p:nvPr/>
        </p:nvSpPr>
        <p:spPr>
          <a:xfrm>
            <a:off x="6233723" y="3068960"/>
            <a:ext cx="1196441" cy="1224136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pl-PL" sz="9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Śmieszny obrazek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293" y="245441"/>
            <a:ext cx="5485797" cy="623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Isosceles Triangle 6"/>
          <p:cNvSpPr/>
          <p:nvPr/>
        </p:nvSpPr>
        <p:spPr>
          <a:xfrm>
            <a:off x="190590" y="6165304"/>
            <a:ext cx="132938" cy="144016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4013537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Konwencje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28600" indent="-228600" fontAlgn="ctr">
              <a:buFont typeface="+mj-lt"/>
              <a:buAutoNum type="arabicPeriod"/>
            </a:pPr>
            <a:r>
              <a:rPr lang="pl-PL" sz="1600" dirty="0"/>
              <a:t>Wszystkie </a:t>
            </a:r>
            <a:r>
              <a:rPr lang="pl-PL" sz="1600" dirty="0" smtClean="0"/>
              <a:t>typy </a:t>
            </a:r>
            <a:r>
              <a:rPr lang="pl-PL" sz="1600" dirty="0"/>
              <a:t>DbSet w DbContexcie </a:t>
            </a:r>
            <a:br>
              <a:rPr lang="pl-PL" sz="1600" dirty="0"/>
            </a:br>
            <a:r>
              <a:rPr lang="pl-PL" sz="1600" dirty="0" smtClean="0"/>
              <a:t>zmieniane na </a:t>
            </a:r>
            <a:r>
              <a:rPr lang="pl-PL" sz="1600" dirty="0"/>
              <a:t>tabele</a:t>
            </a:r>
          </a:p>
          <a:p>
            <a:pPr marL="228600" indent="-228600" fontAlgn="ctr">
              <a:buFont typeface="+mj-lt"/>
              <a:buAutoNum type="arabicPeriod"/>
            </a:pPr>
            <a:r>
              <a:rPr lang="pl-PL" sz="1600" dirty="0"/>
              <a:t>Klucz </a:t>
            </a:r>
            <a:r>
              <a:rPr lang="pl-PL" sz="1600" dirty="0" smtClean="0"/>
              <a:t>główny</a:t>
            </a:r>
          </a:p>
          <a:p>
            <a:pPr marL="228600" indent="-228600" fontAlgn="ctr">
              <a:buFont typeface="+mj-lt"/>
              <a:buAutoNum type="arabicPeriod"/>
            </a:pPr>
            <a:r>
              <a:rPr lang="pl-PL" sz="1600" dirty="0" smtClean="0"/>
              <a:t>Relacje</a:t>
            </a:r>
            <a:endParaRPr lang="pl-PL" sz="1600" dirty="0"/>
          </a:p>
          <a:p>
            <a:pPr marL="228600" indent="-228600" fontAlgn="ctr">
              <a:buFont typeface="+mj-lt"/>
              <a:buAutoNum type="arabicPeriod"/>
            </a:pPr>
            <a:r>
              <a:rPr lang="pl-PL" sz="1600" dirty="0"/>
              <a:t>Typy złożone (complex type) </a:t>
            </a:r>
            <a:endParaRPr lang="pl-PL" sz="1600" dirty="0" smtClean="0"/>
          </a:p>
          <a:p>
            <a:pPr marL="228600" indent="-228600" fontAlgn="ctr">
              <a:buFont typeface="+mj-lt"/>
              <a:buAutoNum type="arabicPeriod"/>
            </a:pPr>
            <a:endParaRPr lang="pl-PL" sz="1600" b="1" dirty="0"/>
          </a:p>
          <a:p>
            <a:pPr fontAlgn="ctr"/>
            <a:r>
              <a:rPr lang="pl-PL" sz="1600" b="1" dirty="0" smtClean="0"/>
              <a:t>Uswanie </a:t>
            </a:r>
            <a:r>
              <a:rPr lang="pl-PL" sz="1600" b="1" dirty="0"/>
              <a:t>konwencji</a:t>
            </a:r>
            <a:endParaRPr lang="pl-PL" sz="1600" dirty="0"/>
          </a:p>
          <a:p>
            <a:r>
              <a:rPr lang="pl-PL" sz="1600" dirty="0"/>
              <a:t>W OnModelCreating możemy wywołać</a:t>
            </a:r>
          </a:p>
          <a:p>
            <a:r>
              <a:rPr lang="pl-PL" sz="1600" dirty="0"/>
              <a:t>modelBuilder.Conventions.Remove&lt;PluralizingTableNameConvention</a:t>
            </a:r>
            <a:r>
              <a:rPr lang="pl-PL" sz="1600" dirty="0" smtClean="0"/>
              <a:t>&gt;();</a:t>
            </a:r>
          </a:p>
          <a:p>
            <a:r>
              <a:rPr lang="pl-PL" sz="1600" b="1" dirty="0" smtClean="0"/>
              <a:t>Domyślne </a:t>
            </a:r>
            <a:r>
              <a:rPr lang="pl-PL" sz="1600" b="1" dirty="0"/>
              <a:t>konwencje</a:t>
            </a:r>
            <a:endParaRPr lang="pl-PL" sz="1600" dirty="0"/>
          </a:p>
          <a:p>
            <a:endParaRPr lang="pl-PL" sz="1600" dirty="0"/>
          </a:p>
          <a:p>
            <a:endParaRPr lang="pl-P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97" y="4869161"/>
            <a:ext cx="3024554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2" name="Picture 2" descr="tea si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871" y="692696"/>
            <a:ext cx="4762500" cy="293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8915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 anchor="t">
            <a:normAutofit/>
          </a:bodyPr>
          <a:lstStyle/>
          <a:p>
            <a:pPr marL="0" indent="0" fontAlgn="ctr">
              <a:buNone/>
            </a:pPr>
            <a:r>
              <a:rPr lang="pl-PL" sz="2800" dirty="0" smtClean="0"/>
              <a:t>[Key]</a:t>
            </a:r>
          </a:p>
          <a:p>
            <a:pPr marL="0" indent="0" fontAlgn="ctr">
              <a:buNone/>
            </a:pPr>
            <a:r>
              <a:rPr lang="pl-PL" sz="2800" dirty="0"/>
              <a:t>[StringLength]</a:t>
            </a:r>
          </a:p>
          <a:p>
            <a:pPr marL="0" indent="0" fontAlgn="ctr">
              <a:buNone/>
            </a:pPr>
            <a:r>
              <a:rPr lang="pl-PL" sz="2800" dirty="0"/>
              <a:t>[MaxLength</a:t>
            </a:r>
            <a:r>
              <a:rPr lang="pl-PL" sz="2800" dirty="0" smtClean="0"/>
              <a:t>]</a:t>
            </a:r>
          </a:p>
          <a:p>
            <a:pPr marL="0" indent="0" fontAlgn="ctr">
              <a:buNone/>
            </a:pPr>
            <a:r>
              <a:rPr lang="pl-PL" sz="2800" dirty="0"/>
              <a:t>[Required</a:t>
            </a:r>
            <a:r>
              <a:rPr lang="pl-PL" sz="2800" dirty="0" smtClean="0"/>
              <a:t>]</a:t>
            </a:r>
          </a:p>
          <a:p>
            <a:pPr marL="0" indent="0" fontAlgn="ctr">
              <a:buNone/>
            </a:pPr>
            <a:r>
              <a:rPr lang="pl-PL" sz="2800" dirty="0" smtClean="0"/>
              <a:t> </a:t>
            </a:r>
            <a:endParaRPr lang="pl-PL" sz="2800" dirty="0"/>
          </a:p>
          <a:p>
            <a:pPr marL="0" indent="0" fontAlgn="ctr">
              <a:buNone/>
            </a:pPr>
            <a:endParaRPr lang="pl-PL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fontAlgn="ctr"/>
            <a:r>
              <a:rPr lang="pl-PL" sz="2800" dirty="0"/>
              <a:t>[Column]</a:t>
            </a:r>
          </a:p>
          <a:p>
            <a:pPr fontAlgn="ctr"/>
            <a:r>
              <a:rPr lang="pl-PL" sz="2800" dirty="0"/>
              <a:t>[Table]</a:t>
            </a:r>
          </a:p>
          <a:p>
            <a:pPr fontAlgn="ctr"/>
            <a:r>
              <a:rPr lang="pl-PL" sz="2800" dirty="0"/>
              <a:t>[DatabaseGenerated]</a:t>
            </a:r>
          </a:p>
          <a:p>
            <a:pPr fontAlgn="ctr"/>
            <a:r>
              <a:rPr lang="pl-PL" sz="2800" dirty="0"/>
              <a:t>[NotMapped]</a:t>
            </a:r>
          </a:p>
          <a:p>
            <a:endParaRPr lang="pl-PL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Adnotacje (DataAnnotations)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365974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Adnotacje (DataAnnotations)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2080" y="2074911"/>
            <a:ext cx="4974499" cy="3062076"/>
          </a:xfrm>
        </p:spPr>
        <p:txBody>
          <a:bodyPr anchor="ctr">
            <a:normAutofit/>
          </a:bodyPr>
          <a:lstStyle/>
          <a:p>
            <a:pPr marL="0" indent="0" fontAlgn="ctr">
              <a:buNone/>
            </a:pPr>
            <a:r>
              <a:rPr lang="pl-PL" sz="4000" dirty="0" smtClean="0"/>
              <a:t>[</a:t>
            </a:r>
            <a:r>
              <a:rPr lang="pl-PL" sz="4000" dirty="0"/>
              <a:t>ComplexType</a:t>
            </a:r>
            <a:r>
              <a:rPr lang="pl-PL" sz="4000" dirty="0" smtClean="0"/>
              <a:t>]</a:t>
            </a:r>
          </a:p>
          <a:p>
            <a:pPr marL="0" indent="0" fontAlgn="ctr">
              <a:buNone/>
            </a:pPr>
            <a:r>
              <a:rPr lang="pl-PL" sz="4000" dirty="0"/>
              <a:t>[ForeignKey</a:t>
            </a:r>
            <a:r>
              <a:rPr lang="pl-PL" sz="4000" dirty="0" smtClean="0"/>
              <a:t>]</a:t>
            </a:r>
          </a:p>
          <a:p>
            <a:pPr marL="0" indent="0" fontAlgn="ctr">
              <a:buNone/>
            </a:pPr>
            <a:r>
              <a:rPr lang="pl-PL" sz="4000" dirty="0"/>
              <a:t>[InverseProperty]</a:t>
            </a:r>
          </a:p>
          <a:p>
            <a:pPr marL="0" indent="0" fontAlgn="ctr">
              <a:buNone/>
            </a:pPr>
            <a:r>
              <a:rPr lang="pl-PL" dirty="0" smtClean="0"/>
              <a:t>(Armor color)</a:t>
            </a:r>
            <a:endParaRPr lang="pl-PL" dirty="0"/>
          </a:p>
        </p:txBody>
      </p:sp>
      <p:sp>
        <p:nvSpPr>
          <p:cNvPr id="4" name="Isosceles Triangle 3"/>
          <p:cNvSpPr/>
          <p:nvPr/>
        </p:nvSpPr>
        <p:spPr>
          <a:xfrm>
            <a:off x="8693073" y="332656"/>
            <a:ext cx="132938" cy="144016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9458" name="Picture 2" descr="ethernet cable funn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4762500" cy="352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67180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Fluen API</a:t>
            </a:r>
            <a:endParaRPr lang="pl-PL" dirty="0"/>
          </a:p>
        </p:txBody>
      </p:sp>
      <p:pic>
        <p:nvPicPr>
          <p:cNvPr id="4" name="Picture 2" descr="owner said meow he understands my langu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580" y="1700808"/>
            <a:ext cx="4500502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2520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FluentApi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pl-PL" sz="1600" dirty="0" smtClean="0"/>
              <a:t>Jest bardziej elastyczn niż adnotacje. Zazwyczaj mieszamy oba podejścia. </a:t>
            </a:r>
          </a:p>
          <a:p>
            <a:endParaRPr lang="pl-PL" sz="1600" dirty="0"/>
          </a:p>
          <a:p>
            <a:pPr>
              <a:lnSpc>
                <a:spcPct val="100000"/>
              </a:lnSpc>
            </a:pPr>
            <a:r>
              <a:rPr lang="pl-PL" sz="16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protected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l-PL" sz="16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override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l-PL" sz="16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void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l-PL" sz="16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OnModelCreating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pl-PL" sz="160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DbModelBuilder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modelBuilder)</a:t>
            </a:r>
          </a:p>
          <a:p>
            <a:pPr>
              <a:lnSpc>
                <a:spcPct val="100000"/>
              </a:lnSpc>
            </a:pP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</a:t>
            </a:r>
            <a:r>
              <a:rPr lang="pl-PL" sz="16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base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</a:t>
            </a:r>
            <a:r>
              <a:rPr lang="pl-PL" sz="16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OnModelCreating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(modelBuilder);</a:t>
            </a:r>
          </a:p>
          <a:p>
            <a:pPr>
              <a:lnSpc>
                <a:spcPct val="100000"/>
              </a:lnSpc>
            </a:pPr>
            <a:endParaRPr lang="pl-PL" sz="16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>
              <a:lnSpc>
                <a:spcPct val="100000"/>
              </a:lnSpc>
            </a:pP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modelBuilder.</a:t>
            </a:r>
            <a:r>
              <a:rPr lang="pl-PL" sz="16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Entity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pl-PL" sz="160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Goblin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&gt;().</a:t>
            </a:r>
            <a:r>
              <a:rPr lang="pl-PL" sz="16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HasKey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(goblin =&gt; goblin.</a:t>
            </a:r>
            <a:r>
              <a:rPr lang="pl-PL" sz="1600" dirty="0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Id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modelBuilder.</a:t>
            </a:r>
            <a:r>
              <a:rPr lang="pl-PL" sz="16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Entity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pl-PL" sz="160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Goblin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&gt;().</a:t>
            </a:r>
            <a:r>
              <a:rPr lang="pl-PL" sz="16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Property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(goblin =&gt; goblin.</a:t>
            </a:r>
            <a:r>
              <a:rPr lang="pl-PL" sz="1600" dirty="0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Name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.</a:t>
            </a:r>
            <a:r>
              <a:rPr lang="pl-PL" sz="16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HasColumnName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pl-PL" sz="16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"Name"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.</a:t>
            </a:r>
            <a:r>
              <a:rPr lang="pl-PL" sz="16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HasMaxLength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(20);</a:t>
            </a:r>
          </a:p>
          <a:p>
            <a:pPr>
              <a:lnSpc>
                <a:spcPct val="100000"/>
              </a:lnSpc>
            </a:pPr>
            <a:endParaRPr lang="pl-PL" sz="16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>
              <a:lnSpc>
                <a:spcPct val="100000"/>
              </a:lnSpc>
            </a:pP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  <a:endParaRPr lang="pl-PL" sz="1600" dirty="0"/>
          </a:p>
        </p:txBody>
      </p:sp>
      <p:sp>
        <p:nvSpPr>
          <p:cNvPr id="4" name="Isosceles Triangle 3"/>
          <p:cNvSpPr/>
          <p:nvPr/>
        </p:nvSpPr>
        <p:spPr>
          <a:xfrm>
            <a:off x="8693073" y="332656"/>
            <a:ext cx="132938" cy="144016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3975124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36" y="2924944"/>
            <a:ext cx="8226828" cy="816394"/>
          </a:xfrm>
        </p:spPr>
        <p:txBody>
          <a:bodyPr/>
          <a:lstStyle/>
          <a:p>
            <a:pPr algn="ctr"/>
            <a:r>
              <a:rPr lang="pl-PL" dirty="0" smtClean="0"/>
              <a:t>Co to jest Entity Framework?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87099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97196"/>
            <a:ext cx="6485905" cy="5389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942370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http://thumbs.dreamstime.com/z/goblin-fairy-997412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706" y="619203"/>
            <a:ext cx="4382294" cy="561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FluentApi - EntiyTypeConfiguration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1597" y="1341438"/>
            <a:ext cx="5118515" cy="467994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l-PL" sz="105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public</a:t>
            </a:r>
            <a:r>
              <a:rPr lang="pl-PL" sz="105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l-PL" sz="105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class</a:t>
            </a:r>
            <a:r>
              <a:rPr lang="pl-PL" sz="105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l-PL" sz="105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GoblinMap</a:t>
            </a:r>
            <a:r>
              <a:rPr lang="pl-PL" sz="105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: </a:t>
            </a:r>
            <a:r>
              <a:rPr lang="pl-PL" sz="105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EntityTypeConfiguration</a:t>
            </a:r>
            <a:r>
              <a:rPr lang="pl-PL" sz="105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pl-PL" sz="105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Goblin</a:t>
            </a:r>
            <a:r>
              <a:rPr lang="pl-PL" sz="105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</a:t>
            </a:r>
          </a:p>
          <a:p>
            <a:pPr>
              <a:lnSpc>
                <a:spcPct val="100000"/>
              </a:lnSpc>
            </a:pPr>
            <a:r>
              <a:rPr lang="pl-PL" sz="105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pl-PL" sz="105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</a:t>
            </a:r>
            <a:r>
              <a:rPr lang="pl-PL" sz="105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public</a:t>
            </a:r>
            <a:r>
              <a:rPr lang="pl-PL" sz="105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l-PL" sz="105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GoblinMap</a:t>
            </a:r>
            <a:r>
              <a:rPr lang="pl-PL" sz="105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</a:t>
            </a:r>
          </a:p>
          <a:p>
            <a:pPr>
              <a:lnSpc>
                <a:spcPct val="100000"/>
              </a:lnSpc>
            </a:pPr>
            <a:r>
              <a:rPr lang="pl-PL" sz="105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{</a:t>
            </a:r>
          </a:p>
          <a:p>
            <a:pPr>
              <a:lnSpc>
                <a:spcPct val="100000"/>
              </a:lnSpc>
            </a:pPr>
            <a:r>
              <a:rPr lang="pl-PL" sz="105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</a:t>
            </a:r>
            <a:r>
              <a:rPr lang="pl-PL" sz="1050" dirty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 primary key</a:t>
            </a:r>
            <a:endParaRPr lang="pl-PL" sz="105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>
              <a:lnSpc>
                <a:spcPct val="100000"/>
              </a:lnSpc>
            </a:pPr>
            <a:r>
              <a:rPr lang="pl-PL" sz="105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</a:t>
            </a:r>
            <a:r>
              <a:rPr lang="pl-PL" sz="105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HasKey</a:t>
            </a:r>
            <a:r>
              <a:rPr lang="pl-PL" sz="105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(goblin =&gt; goblin.</a:t>
            </a:r>
            <a:r>
              <a:rPr lang="pl-PL" sz="1050" dirty="0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Id</a:t>
            </a:r>
            <a:r>
              <a:rPr lang="pl-PL" sz="105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pPr>
              <a:lnSpc>
                <a:spcPct val="100000"/>
              </a:lnSpc>
            </a:pPr>
            <a:endParaRPr lang="pl-PL" sz="105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>
              <a:lnSpc>
                <a:spcPct val="100000"/>
              </a:lnSpc>
            </a:pPr>
            <a:r>
              <a:rPr lang="pl-PL" sz="105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</a:t>
            </a:r>
            <a:r>
              <a:rPr lang="pl-PL" sz="1050" dirty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 Properties</a:t>
            </a:r>
            <a:endParaRPr lang="pl-PL" sz="105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>
              <a:lnSpc>
                <a:spcPct val="100000"/>
              </a:lnSpc>
            </a:pPr>
            <a:r>
              <a:rPr lang="pl-PL" sz="105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</a:t>
            </a:r>
            <a:r>
              <a:rPr lang="pl-PL" sz="105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Property</a:t>
            </a:r>
            <a:r>
              <a:rPr lang="pl-PL" sz="105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(goblin =&gt; goblin.</a:t>
            </a:r>
            <a:r>
              <a:rPr lang="pl-PL" sz="1050" dirty="0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Name</a:t>
            </a:r>
            <a:r>
              <a:rPr lang="pl-PL" sz="105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).</a:t>
            </a:r>
            <a:r>
              <a:rPr lang="pl-PL" sz="105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HasMaxLength</a:t>
            </a:r>
            <a:r>
              <a:rPr lang="pl-PL" sz="105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(20);</a:t>
            </a:r>
          </a:p>
          <a:p>
            <a:pPr>
              <a:lnSpc>
                <a:spcPct val="100000"/>
              </a:lnSpc>
            </a:pPr>
            <a:endParaRPr lang="pl-PL" sz="105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>
              <a:lnSpc>
                <a:spcPct val="100000"/>
              </a:lnSpc>
            </a:pPr>
            <a:r>
              <a:rPr lang="pl-PL" sz="105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</a:t>
            </a:r>
            <a:r>
              <a:rPr lang="pl-PL" sz="1050" dirty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 table mapping</a:t>
            </a:r>
            <a:endParaRPr lang="pl-PL" sz="105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>
              <a:lnSpc>
                <a:spcPct val="100000"/>
              </a:lnSpc>
            </a:pPr>
            <a:r>
              <a:rPr lang="pl-PL" sz="105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</a:t>
            </a:r>
            <a:r>
              <a:rPr lang="pl-PL" sz="105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ToTable</a:t>
            </a:r>
            <a:r>
              <a:rPr lang="pl-PL" sz="105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pl-PL" sz="105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"Goblins"</a:t>
            </a:r>
            <a:r>
              <a:rPr lang="pl-PL" sz="105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pl-PL" sz="105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</a:t>
            </a:r>
            <a:r>
              <a:rPr lang="pl-PL" sz="105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Property</a:t>
            </a:r>
            <a:r>
              <a:rPr lang="pl-PL" sz="105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(goblin =&gt; goblin.</a:t>
            </a:r>
            <a:r>
              <a:rPr lang="pl-PL" sz="1050" dirty="0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Id</a:t>
            </a:r>
            <a:r>
              <a:rPr lang="pl-PL" sz="105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).</a:t>
            </a:r>
            <a:r>
              <a:rPr lang="pl-PL" sz="105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HasColumnName</a:t>
            </a:r>
            <a:r>
              <a:rPr lang="pl-PL" sz="105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pl-PL" sz="105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"Id"</a:t>
            </a:r>
            <a:r>
              <a:rPr lang="pl-PL" sz="105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pl-PL" sz="105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</a:t>
            </a:r>
            <a:r>
              <a:rPr lang="pl-PL" sz="105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Property</a:t>
            </a:r>
            <a:r>
              <a:rPr lang="pl-PL" sz="105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(goblin =&gt; goblin.</a:t>
            </a:r>
            <a:r>
              <a:rPr lang="pl-PL" sz="1050" dirty="0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Name</a:t>
            </a:r>
            <a:r>
              <a:rPr lang="pl-PL" sz="105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).</a:t>
            </a:r>
            <a:r>
              <a:rPr lang="pl-PL" sz="105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HasColumnName</a:t>
            </a:r>
            <a:r>
              <a:rPr lang="pl-PL" sz="105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pl-PL" sz="105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"Name"</a:t>
            </a:r>
            <a:r>
              <a:rPr lang="pl-PL" sz="105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pl-PL" sz="105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</a:t>
            </a:r>
            <a:r>
              <a:rPr lang="pl-PL" sz="105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Property</a:t>
            </a:r>
            <a:r>
              <a:rPr lang="pl-PL" sz="105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(goblin =&gt; goblin.</a:t>
            </a:r>
            <a:r>
              <a:rPr lang="pl-PL" sz="1050" dirty="0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Level</a:t>
            </a:r>
            <a:r>
              <a:rPr lang="pl-PL" sz="105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).</a:t>
            </a:r>
            <a:r>
              <a:rPr lang="pl-PL" sz="105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HasColumnName</a:t>
            </a:r>
            <a:r>
              <a:rPr lang="pl-PL" sz="105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pl-PL" sz="105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"Level"</a:t>
            </a:r>
            <a:r>
              <a:rPr lang="pl-PL" sz="105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pl-PL" sz="105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}</a:t>
            </a:r>
          </a:p>
          <a:p>
            <a:pPr>
              <a:lnSpc>
                <a:spcPct val="100000"/>
              </a:lnSpc>
            </a:pPr>
            <a:r>
              <a:rPr lang="pl-PL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</a:p>
          <a:p>
            <a:pPr>
              <a:lnSpc>
                <a:spcPct val="100000"/>
              </a:lnSpc>
            </a:pPr>
            <a:endParaRPr lang="pl-PL" sz="105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>
              <a:lnSpc>
                <a:spcPct val="100000"/>
              </a:lnSpc>
            </a:pPr>
            <a:r>
              <a:rPr lang="pl-PL" sz="105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protected</a:t>
            </a:r>
            <a:r>
              <a:rPr lang="pl-PL" sz="105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l-PL" sz="105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override</a:t>
            </a:r>
            <a:r>
              <a:rPr lang="pl-PL" sz="105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l-PL" sz="105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void</a:t>
            </a:r>
            <a:r>
              <a:rPr lang="pl-PL" sz="105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l-PL" sz="105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OnModelCreating</a:t>
            </a:r>
            <a:r>
              <a:rPr lang="pl-PL" sz="105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pl-PL" sz="105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DbModelBuilder</a:t>
            </a:r>
            <a:r>
              <a:rPr lang="pl-PL" sz="105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modelBuilder)</a:t>
            </a:r>
          </a:p>
          <a:p>
            <a:pPr>
              <a:lnSpc>
                <a:spcPct val="100000"/>
              </a:lnSpc>
            </a:pPr>
            <a:r>
              <a:rPr lang="pl-PL" sz="105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pl-PL" sz="105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</a:t>
            </a:r>
            <a:r>
              <a:rPr lang="pl-PL" sz="105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base</a:t>
            </a:r>
            <a:r>
              <a:rPr lang="pl-PL" sz="105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</a:t>
            </a:r>
            <a:r>
              <a:rPr lang="pl-PL" sz="105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OnModelCreating</a:t>
            </a:r>
            <a:r>
              <a:rPr lang="pl-PL" sz="105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(modelBuilder);</a:t>
            </a:r>
          </a:p>
          <a:p>
            <a:pPr>
              <a:lnSpc>
                <a:spcPct val="100000"/>
              </a:lnSpc>
            </a:pPr>
            <a:r>
              <a:rPr lang="pl-PL" sz="105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modelBuilder.</a:t>
            </a:r>
            <a:r>
              <a:rPr lang="pl-PL" sz="1050" dirty="0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Configurations</a:t>
            </a:r>
            <a:r>
              <a:rPr lang="pl-PL" sz="105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</a:t>
            </a:r>
            <a:r>
              <a:rPr lang="pl-PL" sz="105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Add</a:t>
            </a:r>
            <a:r>
              <a:rPr lang="pl-PL" sz="105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pl-PL" sz="105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pl-PL" sz="105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l-PL" sz="105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GoblinMap</a:t>
            </a:r>
            <a:r>
              <a:rPr lang="pl-PL" sz="105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());</a:t>
            </a:r>
          </a:p>
          <a:p>
            <a:pPr>
              <a:lnSpc>
                <a:spcPct val="100000"/>
              </a:lnSpc>
            </a:pPr>
            <a:r>
              <a:rPr lang="pl-PL" sz="105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  <a:endParaRPr lang="pl-PL" sz="105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2562794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FluentApi - Dziedziczenie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pl-PL" sz="1400" dirty="0" smtClean="0"/>
              <a:t>Domyśnie  (Table-Per-Hierarchy)</a:t>
            </a:r>
          </a:p>
          <a:p>
            <a:r>
              <a:rPr lang="pl-PL" sz="1400" dirty="0"/>
              <a:t>	</a:t>
            </a:r>
            <a:r>
              <a:rPr lang="pl-PL" sz="1400" dirty="0" smtClean="0"/>
              <a:t>- kolumna Dicriminitaor</a:t>
            </a:r>
          </a:p>
          <a:p>
            <a:r>
              <a:rPr lang="pl-PL" sz="1400" dirty="0" smtClean="0"/>
              <a:t>Przykład zmiany mapowania</a:t>
            </a:r>
          </a:p>
          <a:p>
            <a:endParaRPr lang="pl-PL" sz="1400" dirty="0"/>
          </a:p>
          <a:p>
            <a:pPr>
              <a:lnSpc>
                <a:spcPct val="100000"/>
              </a:lnSpc>
            </a:pP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modelBuilder.</a:t>
            </a:r>
            <a:r>
              <a:rPr lang="pl-PL" sz="14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Entity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pl-PL" sz="140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Goblin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&gt;()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.</a:t>
            </a:r>
            <a:r>
              <a:rPr lang="en-US" sz="14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Map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en-US" sz="140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Goblin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&gt;(m =&gt;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m.</a:t>
            </a:r>
            <a:r>
              <a:rPr lang="en-US" sz="1400" dirty="0" err="1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Requires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"Type"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).</a:t>
            </a:r>
            <a:r>
              <a:rPr lang="en-US" sz="1400" dirty="0" err="1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HasValue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"Goblin"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</a:t>
            </a:r>
          </a:p>
          <a:p>
            <a:pPr>
              <a:lnSpc>
                <a:spcPct val="100000"/>
              </a:lnSpc>
            </a:pP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.</a:t>
            </a:r>
            <a:r>
              <a:rPr lang="pl-PL" sz="14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Map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pl-PL" sz="140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SuperGoblin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&gt;(m =&gt; m.</a:t>
            </a:r>
            <a:r>
              <a:rPr lang="pl-PL" sz="14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Requires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pl-PL" sz="14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"Type"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).</a:t>
            </a:r>
            <a:r>
              <a:rPr lang="pl-PL" sz="14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HasValue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pl-PL" sz="14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"SuperGoblin</a:t>
            </a:r>
            <a:r>
              <a:rPr lang="pl-PL" sz="1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</a:t>
            </a:r>
            <a:r>
              <a:rPr lang="pl-PL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));</a:t>
            </a:r>
          </a:p>
          <a:p>
            <a:endParaRPr lang="pl-PL" sz="14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pl-PL" sz="1400" dirty="0" smtClean="0"/>
              <a:t>Osobna tabela dla typu </a:t>
            </a:r>
            <a:r>
              <a:rPr lang="pl-PL" sz="1400" dirty="0"/>
              <a:t>(Table-Per-Type</a:t>
            </a:r>
            <a:r>
              <a:rPr lang="pl-PL" sz="1400" dirty="0" smtClean="0"/>
              <a:t>)</a:t>
            </a:r>
          </a:p>
          <a:p>
            <a:pPr>
              <a:lnSpc>
                <a:spcPct val="100000"/>
              </a:lnSpc>
            </a:pP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modelBuilder.</a:t>
            </a:r>
            <a:r>
              <a:rPr lang="pl-PL" sz="14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Entity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pl-PL" sz="140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Goblin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&gt;().</a:t>
            </a:r>
            <a:r>
              <a:rPr lang="pl-PL" sz="14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ToTable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pl-PL" sz="14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"Goblins"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modelBuilder.</a:t>
            </a:r>
            <a:r>
              <a:rPr lang="pl-PL" sz="14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Entity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pl-PL" sz="140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SuperGoblin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&gt;().</a:t>
            </a:r>
            <a:r>
              <a:rPr lang="pl-PL" sz="14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ToTable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pl-PL" sz="14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"SuperGoblins"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endParaRPr lang="pl-PL" sz="1400" dirty="0"/>
          </a:p>
          <a:p>
            <a:r>
              <a:rPr lang="pl-PL" sz="1400" dirty="0" smtClean="0"/>
              <a:t> </a:t>
            </a:r>
            <a:endParaRPr lang="pl-PL" sz="1400" dirty="0"/>
          </a:p>
        </p:txBody>
      </p:sp>
      <p:sp>
        <p:nvSpPr>
          <p:cNvPr id="4" name="Isosceles Triangle 3"/>
          <p:cNvSpPr/>
          <p:nvPr/>
        </p:nvSpPr>
        <p:spPr>
          <a:xfrm>
            <a:off x="8693073" y="332656"/>
            <a:ext cx="132938" cy="144016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889011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Przerwa</a:t>
            </a:r>
            <a:endParaRPr lang="pl-PL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524000"/>
            <a:ext cx="5256584" cy="394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7807839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dressed like a girls bik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521" y="764704"/>
            <a:ext cx="4762500" cy="555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Custom Convenstions</a:t>
            </a:r>
          </a:p>
        </p:txBody>
      </p:sp>
    </p:spTree>
    <p:extLst>
      <p:ext uri="{BB962C8B-B14F-4D97-AF65-F5344CB8AC3E}">
        <p14:creationId xmlns:p14="http://schemas.microsoft.com/office/powerpoint/2010/main" val="2887259888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no time to explain dog in a fire tru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9" y="1556792"/>
            <a:ext cx="5535592" cy="360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Custom Convenstions</a:t>
            </a:r>
          </a:p>
        </p:txBody>
      </p:sp>
    </p:spTree>
    <p:extLst>
      <p:ext uri="{BB962C8B-B14F-4D97-AF65-F5344CB8AC3E}">
        <p14:creationId xmlns:p14="http://schemas.microsoft.com/office/powerpoint/2010/main" val="3206534861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Custom Convenstions (Od EF6 w zwyż</a:t>
            </a:r>
            <a:r>
              <a:rPr lang="pl-PL" dirty="0" smtClean="0"/>
              <a:t>)</a:t>
            </a:r>
            <a:br>
              <a:rPr lang="pl-PL" dirty="0" smtClean="0"/>
            </a:br>
            <a:r>
              <a:rPr lang="pl-PL" dirty="0" smtClean="0"/>
              <a:t>- bezpośrednio w modelBuilderze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 fontAlgn="ctr"/>
            <a:r>
              <a:rPr lang="pl-PL" sz="1600" b="1" dirty="0" smtClean="0"/>
              <a:t>Dobre zastosowanie konwencji pozwala znacząco obniżyć dodatkową konfiguracje.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pl-PL" sz="1600" dirty="0" smtClean="0"/>
              <a:t>Chcemy</a:t>
            </a:r>
            <a:r>
              <a:rPr lang="pl-PL" sz="1600" dirty="0"/>
              <a:t>, </a:t>
            </a:r>
            <a:r>
              <a:rPr lang="pl-PL" sz="1600" dirty="0" smtClean="0"/>
              <a:t>żeby właściwości nazwyające </a:t>
            </a:r>
            <a:r>
              <a:rPr lang="pl-PL" sz="1600" dirty="0"/>
              <a:t>się "</a:t>
            </a:r>
            <a:r>
              <a:rPr lang="pl-PL" sz="1600" dirty="0" smtClean="0"/>
              <a:t>Key„ były kluczami głównymi.</a:t>
            </a:r>
            <a:endParaRPr lang="pl-PL" sz="1600" dirty="0"/>
          </a:p>
          <a:p>
            <a:endParaRPr lang="pl-PL" sz="1600" dirty="0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r>
              <a:rPr lang="pl-PL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modelBuilder.</a:t>
            </a:r>
            <a:r>
              <a:rPr lang="pl-PL" sz="1600" dirty="0" smtClean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Properties</a:t>
            </a:r>
            <a:r>
              <a:rPr lang="pl-PL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pl-PL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&gt;()</a:t>
            </a:r>
          </a:p>
          <a:p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    .</a:t>
            </a:r>
            <a:r>
              <a:rPr lang="pl-PL" sz="16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Where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(p =&gt; p.</a:t>
            </a:r>
            <a:r>
              <a:rPr lang="pl-PL" sz="1600" dirty="0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Name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== </a:t>
            </a:r>
            <a:r>
              <a:rPr lang="pl-PL" sz="16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"Key"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</a:t>
            </a:r>
          </a:p>
          <a:p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    .</a:t>
            </a:r>
            <a:r>
              <a:rPr lang="pl-PL" sz="16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Configure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(p =&gt; p.</a:t>
            </a:r>
            <a:r>
              <a:rPr lang="pl-PL" sz="16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IsKey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()); </a:t>
            </a:r>
          </a:p>
          <a:p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dirty="0" smtClean="0"/>
              <a:t>Chcemy</a:t>
            </a:r>
            <a:r>
              <a:rPr lang="pl-PL" sz="1600" dirty="0"/>
              <a:t>, żeby wszystkie właściwość typu DateTime były mapowane na kolumny typu datetime2</a:t>
            </a:r>
          </a:p>
          <a:p>
            <a:endParaRPr lang="pl-PL" sz="1600" dirty="0" smtClean="0"/>
          </a:p>
          <a:p>
            <a:r>
              <a:rPr lang="pl-PL" sz="1600" dirty="0"/>
              <a:t> 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modelBuilder.</a:t>
            </a:r>
            <a:r>
              <a:rPr lang="pl-PL" sz="16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Properties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pl-PL" sz="160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DateTime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&gt;()</a:t>
            </a:r>
          </a:p>
          <a:p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    .</a:t>
            </a:r>
            <a:r>
              <a:rPr lang="pl-PL" sz="16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Configure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(c =&gt; c.</a:t>
            </a:r>
            <a:r>
              <a:rPr lang="pl-PL" sz="16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HasColumnType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pl-PL" sz="16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"datetime2"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));</a:t>
            </a:r>
          </a:p>
          <a:p>
            <a:endParaRPr lang="pl-PL" sz="1600" dirty="0"/>
          </a:p>
        </p:txBody>
      </p:sp>
      <p:sp>
        <p:nvSpPr>
          <p:cNvPr id="4" name="Isosceles Triangle 3"/>
          <p:cNvSpPr/>
          <p:nvPr/>
        </p:nvSpPr>
        <p:spPr>
          <a:xfrm>
            <a:off x="8693073" y="332656"/>
            <a:ext cx="132938" cy="144016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6590865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Custom Convenstions (Od EF6 w zwyż)</a:t>
            </a:r>
            <a:br>
              <a:rPr lang="pl-PL" dirty="0"/>
            </a:br>
            <a:r>
              <a:rPr lang="pl-PL" dirty="0"/>
              <a:t>- </a:t>
            </a:r>
            <a:r>
              <a:rPr lang="pl-PL" dirty="0" smtClean="0"/>
              <a:t>dziedziczenie po klasie Conventions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l-PL" sz="1600" dirty="0" smtClean="0"/>
              <a:t>Stworzenie własnej klasy konwencji pozwala nam wykorzystać ją w przyszłości. Stworzenie konwencji z kolumną datetime2:</a:t>
            </a:r>
          </a:p>
          <a:p>
            <a:pPr>
              <a:lnSpc>
                <a:spcPct val="100000"/>
              </a:lnSpc>
            </a:pPr>
            <a:endParaRPr lang="pl-PL" sz="1600" dirty="0"/>
          </a:p>
          <a:p>
            <a:pPr>
              <a:lnSpc>
                <a:spcPct val="100000"/>
              </a:lnSpc>
            </a:pPr>
            <a:r>
              <a:rPr lang="pl-PL" sz="16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public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l-PL" sz="16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class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l-PL" sz="160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DateTime2Convention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: </a:t>
            </a:r>
            <a:r>
              <a:rPr lang="pl-PL" sz="160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Convention</a:t>
            </a:r>
            <a:endParaRPr lang="pl-PL" sz="16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>
              <a:lnSpc>
                <a:spcPct val="100000"/>
              </a:lnSpc>
            </a:pP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</a:t>
            </a:r>
            <a:r>
              <a:rPr lang="pl-PL" sz="16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public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l-PL" sz="160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DateTime2Convention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</a:t>
            </a:r>
          </a:p>
          <a:p>
            <a:pPr>
              <a:lnSpc>
                <a:spcPct val="100000"/>
              </a:lnSpc>
            </a:pP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{</a:t>
            </a:r>
          </a:p>
          <a:p>
            <a:pPr>
              <a:lnSpc>
                <a:spcPct val="100000"/>
              </a:lnSpc>
            </a:pP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</a:t>
            </a:r>
            <a:r>
              <a:rPr lang="pl-PL" sz="16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Properties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pl-PL" sz="160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DateTime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&gt;()</a:t>
            </a:r>
          </a:p>
          <a:p>
            <a:pPr>
              <a:lnSpc>
                <a:spcPct val="100000"/>
              </a:lnSpc>
            </a:pP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    .</a:t>
            </a:r>
            <a:r>
              <a:rPr lang="pl-PL" sz="16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Configure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(c =&gt; c.</a:t>
            </a:r>
            <a:r>
              <a:rPr lang="pl-PL" sz="16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HasColumnType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pl-PL" sz="16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"datetime2"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));</a:t>
            </a:r>
          </a:p>
          <a:p>
            <a:pPr>
              <a:lnSpc>
                <a:spcPct val="100000"/>
              </a:lnSpc>
            </a:pP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}</a:t>
            </a:r>
          </a:p>
          <a:p>
            <a:pPr>
              <a:lnSpc>
                <a:spcPct val="100000"/>
              </a:lnSpc>
            </a:pPr>
            <a:r>
              <a:rPr lang="pl-PL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</a:p>
          <a:p>
            <a:pPr>
              <a:lnSpc>
                <a:spcPct val="100000"/>
              </a:lnSpc>
            </a:pPr>
            <a:endParaRPr lang="pl-PL" sz="1600" dirty="0" smtClean="0"/>
          </a:p>
          <a:p>
            <a:pPr>
              <a:lnSpc>
                <a:spcPct val="100000"/>
              </a:lnSpc>
            </a:pPr>
            <a:r>
              <a:rPr lang="pl-PL" sz="1600" dirty="0" smtClean="0"/>
              <a:t>Dodajemy do kolekcji conventions w modelbuilderze	</a:t>
            </a:r>
          </a:p>
          <a:p>
            <a:pPr>
              <a:lnSpc>
                <a:spcPct val="100000"/>
              </a:lnSpc>
            </a:pPr>
            <a:endParaRPr lang="pl-PL" sz="1600" dirty="0"/>
          </a:p>
          <a:p>
            <a:pPr>
              <a:lnSpc>
                <a:spcPct val="100000"/>
              </a:lnSpc>
            </a:pP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modelBuilder.</a:t>
            </a:r>
            <a:r>
              <a:rPr lang="pl-PL" sz="1600" dirty="0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Conventions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</a:t>
            </a:r>
            <a:r>
              <a:rPr lang="pl-PL" sz="16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Add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pl-PL" sz="16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l-PL" sz="160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DateTime2Convention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()); </a:t>
            </a:r>
            <a:endParaRPr lang="pl-PL" sz="1600" dirty="0"/>
          </a:p>
          <a:p>
            <a:pPr>
              <a:lnSpc>
                <a:spcPct val="100000"/>
              </a:lnSpc>
            </a:pPr>
            <a:endParaRPr lang="pl-PL" sz="1600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982" y="1854685"/>
            <a:ext cx="296227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789502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Custom Convenstions (Od EF6 w zwyż)</a:t>
            </a:r>
            <a:br>
              <a:rPr lang="pl-PL" dirty="0"/>
            </a:br>
            <a:r>
              <a:rPr lang="pl-PL" dirty="0"/>
              <a:t>- </a:t>
            </a:r>
            <a:r>
              <a:rPr lang="pl-PL" dirty="0" smtClean="0"/>
              <a:t>custom attributes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l-PL" sz="1400" dirty="0"/>
              <a:t>Chcemy, żeby niektóre kolumny były typu varchar zamiast </a:t>
            </a:r>
            <a:r>
              <a:rPr lang="pl-PL" sz="1400" dirty="0" smtClean="0"/>
              <a:t>nvarchar</a:t>
            </a:r>
          </a:p>
          <a:p>
            <a:pPr>
              <a:lnSpc>
                <a:spcPct val="100000"/>
              </a:lnSpc>
            </a:pPr>
            <a:endParaRPr lang="pl-PL" sz="1400" dirty="0"/>
          </a:p>
          <a:p>
            <a:pPr>
              <a:lnSpc>
                <a:spcPct val="100000"/>
              </a:lnSpc>
            </a:pP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[</a:t>
            </a:r>
            <a:r>
              <a:rPr lang="pl-PL" sz="140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AttributeUsage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pl-PL" sz="140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AttributeTargets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</a:t>
            </a:r>
            <a:r>
              <a:rPr lang="pl-PL" sz="1400" b="1" dirty="0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Property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</a:t>
            </a:r>
            <a:r>
              <a:rPr lang="pl-PL" sz="1400" dirty="0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AllowMultiple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</a:t>
            </a:r>
            <a:r>
              <a:rPr lang="pl-PL" sz="14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false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)]</a:t>
            </a:r>
          </a:p>
          <a:p>
            <a:pPr>
              <a:lnSpc>
                <a:spcPct val="100000"/>
              </a:lnSpc>
            </a:pPr>
            <a:r>
              <a:rPr lang="pl-PL" sz="14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public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l-PL" sz="14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class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l-PL" sz="140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NonUnicode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: </a:t>
            </a:r>
            <a:r>
              <a:rPr lang="pl-PL" sz="140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Attribute</a:t>
            </a:r>
            <a:endParaRPr lang="pl-PL" sz="14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>
              <a:lnSpc>
                <a:spcPct val="100000"/>
              </a:lnSpc>
            </a:pP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</a:p>
          <a:p>
            <a:pPr>
              <a:lnSpc>
                <a:spcPct val="100000"/>
              </a:lnSpc>
            </a:pPr>
            <a:endParaRPr lang="pl-PL" sz="1400" dirty="0" smtClean="0"/>
          </a:p>
          <a:p>
            <a:pPr>
              <a:lnSpc>
                <a:spcPct val="100000"/>
              </a:lnSpc>
            </a:pPr>
            <a:r>
              <a:rPr lang="pl-PL" sz="1400" dirty="0" smtClean="0"/>
              <a:t>I teraz w OnModelCreating ustawiamy kolumny z określonym atrybutem</a:t>
            </a:r>
          </a:p>
          <a:p>
            <a:pPr>
              <a:lnSpc>
                <a:spcPct val="100000"/>
              </a:lnSpc>
            </a:pP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modelBuilder.</a:t>
            </a:r>
            <a:r>
              <a:rPr lang="pl-PL" sz="14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Properties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</a:t>
            </a:r>
          </a:p>
          <a:p>
            <a:pPr>
              <a:lnSpc>
                <a:spcPct val="100000"/>
              </a:lnSpc>
            </a:pP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    .</a:t>
            </a:r>
            <a:r>
              <a:rPr lang="pl-PL" sz="14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Where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(x =&gt; x.</a:t>
            </a:r>
            <a:r>
              <a:rPr lang="pl-PL" sz="14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GetCustomAttributes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pl-PL" sz="14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false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).</a:t>
            </a:r>
            <a:r>
              <a:rPr lang="pl-PL" sz="14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OfType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pl-PL" sz="140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NonUnicode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&gt;().</a:t>
            </a:r>
            <a:r>
              <a:rPr lang="pl-PL" sz="14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Any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())</a:t>
            </a:r>
          </a:p>
          <a:p>
            <a:pPr>
              <a:lnSpc>
                <a:spcPct val="100000"/>
              </a:lnSpc>
            </a:pP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    .</a:t>
            </a:r>
            <a:r>
              <a:rPr lang="pl-PL" sz="14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Configure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(c =&gt; c.</a:t>
            </a:r>
            <a:r>
              <a:rPr lang="pl-PL" sz="14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IsUnicode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pl-PL" sz="14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false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));</a:t>
            </a:r>
            <a:endParaRPr lang="pl-PL" sz="1400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221088"/>
            <a:ext cx="3486522" cy="1977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50131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Custom Convenstions (Od EF6 w zwyż)</a:t>
            </a:r>
            <a:br>
              <a:rPr lang="pl-PL" dirty="0"/>
            </a:br>
            <a:r>
              <a:rPr lang="pl-PL" dirty="0"/>
              <a:t>- </a:t>
            </a:r>
            <a:r>
              <a:rPr lang="pl-PL" dirty="0" smtClean="0"/>
              <a:t>konfigurowanie typów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fontAlgn="ctr"/>
            <a:r>
              <a:rPr lang="pl-PL" sz="1800" dirty="0" smtClean="0"/>
              <a:t>Możemy </a:t>
            </a:r>
            <a:r>
              <a:rPr lang="pl-PL" sz="1800" dirty="0"/>
              <a:t>zmieniać coś dla wszystkich lub wybranych typów. </a:t>
            </a:r>
            <a:endParaRPr lang="pl-PL" sz="1800" dirty="0" smtClean="0"/>
          </a:p>
          <a:p>
            <a:pPr fontAlgn="ctr"/>
            <a:r>
              <a:rPr lang="pl-PL" sz="1800" dirty="0" smtClean="0"/>
              <a:t>Np </a:t>
            </a:r>
            <a:r>
              <a:rPr lang="pl-PL" sz="1800" dirty="0"/>
              <a:t>zmieniając sposób nazywania wygenerowanych tabel: </a:t>
            </a:r>
          </a:p>
          <a:p>
            <a:endParaRPr lang="pl-PL" sz="1800" dirty="0" smtClean="0"/>
          </a:p>
          <a:p>
            <a:r>
              <a:rPr lang="pl-PL" sz="1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modelBuilder.</a:t>
            </a:r>
            <a:r>
              <a:rPr lang="pl-PL" sz="18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Types</a:t>
            </a:r>
            <a:r>
              <a:rPr lang="pl-PL" sz="1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</a:t>
            </a:r>
          </a:p>
          <a:p>
            <a:r>
              <a:rPr lang="pl-PL" sz="1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.</a:t>
            </a:r>
            <a:r>
              <a:rPr lang="pl-PL" sz="18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Configure</a:t>
            </a:r>
            <a:r>
              <a:rPr lang="pl-PL" sz="1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(c =&gt; c.</a:t>
            </a:r>
            <a:r>
              <a:rPr lang="pl-PL" sz="18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ToTable</a:t>
            </a:r>
            <a:r>
              <a:rPr lang="pl-PL" sz="1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pl-PL" sz="18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"Generated_"</a:t>
            </a:r>
            <a:r>
              <a:rPr lang="pl-PL" sz="1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+ c.</a:t>
            </a:r>
            <a:r>
              <a:rPr lang="pl-PL" sz="1800" dirty="0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ClrType</a:t>
            </a:r>
            <a:r>
              <a:rPr lang="pl-PL" sz="18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));</a:t>
            </a:r>
            <a:endParaRPr lang="pl-PL" sz="1800" dirty="0"/>
          </a:p>
        </p:txBody>
      </p:sp>
      <p:sp>
        <p:nvSpPr>
          <p:cNvPr id="4" name="Isosceles Triangle 3"/>
          <p:cNvSpPr/>
          <p:nvPr/>
        </p:nvSpPr>
        <p:spPr>
          <a:xfrm>
            <a:off x="8693073" y="332656"/>
            <a:ext cx="132938" cy="144016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7417544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pl-PL" sz="1600" dirty="0" smtClean="0"/>
              <a:t>Część </a:t>
            </a:r>
            <a:r>
              <a:rPr lang="pl-PL" sz="1600" dirty="0" smtClean="0"/>
              <a:t>pierwsza</a:t>
            </a:r>
            <a:endParaRPr lang="pl-PL" sz="1600" dirty="0" smtClean="0"/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pl-PL" sz="1600" dirty="0"/>
              <a:t>Co to jest EF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pl-PL" sz="1600" dirty="0"/>
              <a:t>Omówienie podstaw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pl-PL" sz="1600" dirty="0"/>
              <a:t>DbContext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pl-PL" sz="1600" dirty="0"/>
              <a:t>Enumy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pl-PL" sz="1600" dirty="0"/>
              <a:t>Logowanie i przechwytywanie operacji bazodanowych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pl-PL" sz="1600" dirty="0"/>
              <a:t>Inicjalizery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pl-PL" sz="1600" dirty="0"/>
              <a:t>Konwencje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pl-PL" sz="1600" dirty="0"/>
              <a:t>Adnotacje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pl-PL" sz="1600" dirty="0"/>
              <a:t>Fluent Api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pl-PL" sz="1600" dirty="0"/>
              <a:t>Custom Conventions</a:t>
            </a:r>
          </a:p>
          <a:p>
            <a:endParaRPr lang="pl-PL" sz="16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sz="1600" dirty="0" smtClean="0"/>
              <a:t>Część druga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pl-PL" sz="1600" dirty="0"/>
              <a:t>Custom Conventions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pl-PL" sz="1600" dirty="0"/>
              <a:t>Migracje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pl-PL" sz="1600" dirty="0"/>
              <a:t>Procedury składowane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pl-PL" sz="1600" dirty="0"/>
              <a:t>Custom SQL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pl-PL" sz="1600" dirty="0"/>
              <a:t>Asynchroniczny EF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pl-PL" sz="1600" dirty="0"/>
              <a:t>Transakcje</a:t>
            </a:r>
          </a:p>
          <a:p>
            <a:endParaRPr lang="pl-PL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Agenda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904815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scared lam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403" y="104303"/>
            <a:ext cx="4762500" cy="619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1025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Custom Convenstions (Od EF6 w zwyż)</a:t>
            </a:r>
            <a:br>
              <a:rPr lang="pl-PL" dirty="0"/>
            </a:br>
            <a:r>
              <a:rPr lang="pl-PL" dirty="0"/>
              <a:t>- Model Based Conventions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fontAlgn="ctr"/>
            <a:r>
              <a:rPr lang="pl-PL" sz="1800" dirty="0" smtClean="0"/>
              <a:t>Trochę </a:t>
            </a:r>
            <a:r>
              <a:rPr lang="pl-PL" sz="1800" dirty="0"/>
              <a:t>bardziej zaawansowane. Wymagają dość dobrej znajmości DbModelBuilder API. Pozwalają </a:t>
            </a:r>
            <a:r>
              <a:rPr lang="pl-PL" sz="1800" dirty="0" smtClean="0"/>
              <a:t>osiągnąć więcej niż </a:t>
            </a:r>
            <a:r>
              <a:rPr lang="pl-PL" sz="1800" dirty="0"/>
              <a:t>konwencje stosowane </a:t>
            </a:r>
            <a:r>
              <a:rPr lang="pl-PL" sz="1800" dirty="0" smtClean="0"/>
              <a:t>wcześniej. </a:t>
            </a:r>
            <a:r>
              <a:rPr lang="pl-PL" sz="1800" dirty="0"/>
              <a:t>Wyróżniamy dwa rodzaje </a:t>
            </a:r>
          </a:p>
          <a:p>
            <a:pPr marL="285750" lvl="1" indent="-285750" fontAlgn="ctr">
              <a:buFont typeface="Arial" panose="020B0604020202020204" pitchFamily="34" charset="0"/>
              <a:buChar char="•"/>
            </a:pPr>
            <a:r>
              <a:rPr lang="pl-PL" sz="1800" dirty="0"/>
              <a:t>Conceptual - dziedziczą po IConceptualModelConvention dotyczą sposobu bodowania modeli aplikacji</a:t>
            </a:r>
          </a:p>
          <a:p>
            <a:pPr marL="285750" lvl="1" indent="-285750" fontAlgn="ctr">
              <a:buFont typeface="Arial" panose="020B0604020202020204" pitchFamily="34" charset="0"/>
              <a:buChar char="•"/>
            </a:pPr>
            <a:r>
              <a:rPr lang="pl-PL" sz="1800" dirty="0"/>
              <a:t>Store - dziedziczą po IStoreConventions dotyczą reprezentacji bazy danych </a:t>
            </a:r>
          </a:p>
          <a:p>
            <a:r>
              <a:rPr lang="pl-PL" sz="1800" dirty="0">
                <a:hlinkClick r:id="rId3"/>
              </a:rPr>
              <a:t>http://msdn.microsoft.com/en-us/data/dn469439</a:t>
            </a:r>
            <a:endParaRPr lang="pl-PL" sz="1800" dirty="0"/>
          </a:p>
          <a:p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283375145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baked pugta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072189"/>
            <a:ext cx="4762500" cy="535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Jedziemy dalej...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23951898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Migracje</a:t>
            </a:r>
            <a:endParaRPr lang="pl-PL" dirty="0"/>
          </a:p>
        </p:txBody>
      </p:sp>
      <p:pic>
        <p:nvPicPr>
          <p:cNvPr id="43010" name="Picture 2" descr="dog port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04664"/>
            <a:ext cx="47625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51276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Migracje</a:t>
            </a:r>
            <a:br>
              <a:rPr lang="pl-PL" dirty="0" smtClean="0"/>
            </a:br>
            <a:r>
              <a:rPr lang="pl-PL" dirty="0" smtClean="0"/>
              <a:t>- włączenie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pl-PL" sz="1400" dirty="0">
                <a:latin typeface="+mn-lt"/>
              </a:rPr>
              <a:t>Dzięki migracji mamy zestaw kroków pozwalający nam upgradować lub </a:t>
            </a:r>
            <a:r>
              <a:rPr lang="pl-PL" sz="1400" dirty="0" smtClean="0">
                <a:latin typeface="+mn-lt"/>
              </a:rPr>
              <a:t>downgradować </a:t>
            </a:r>
            <a:r>
              <a:rPr lang="pl-PL" sz="1400" dirty="0">
                <a:latin typeface="+mn-lt"/>
              </a:rPr>
              <a:t>schemat naszej bazy</a:t>
            </a:r>
            <a:r>
              <a:rPr lang="pl-PL" sz="1400" dirty="0" smtClean="0">
                <a:latin typeface="+mn-lt"/>
              </a:rPr>
              <a:t>.</a:t>
            </a:r>
          </a:p>
          <a:p>
            <a:pPr fontAlgn="ctr">
              <a:lnSpc>
                <a:spcPct val="100000"/>
              </a:lnSpc>
            </a:pPr>
            <a:r>
              <a:rPr lang="pl-PL" sz="1400" dirty="0" smtClean="0">
                <a:latin typeface="+mn-lt"/>
              </a:rPr>
              <a:t>Aktywacja:</a:t>
            </a:r>
          </a:p>
          <a:p>
            <a:pPr marL="171450" indent="-171450" fontAlgn="ctr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l-PL" sz="1400" dirty="0" smtClean="0">
                <a:latin typeface="+mn-lt"/>
              </a:rPr>
              <a:t>Tools </a:t>
            </a:r>
            <a:r>
              <a:rPr lang="pl-PL" sz="1400" dirty="0">
                <a:latin typeface="+mn-lt"/>
              </a:rPr>
              <a:t>-&gt; Library Package Manager -&gt; Package Manager Console</a:t>
            </a:r>
          </a:p>
          <a:p>
            <a:pPr marL="171450" indent="-171450" fontAlgn="ctr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l-PL" sz="1400" dirty="0">
                <a:latin typeface="+mn-lt"/>
              </a:rPr>
              <a:t>Uruchamiamy komendę </a:t>
            </a:r>
            <a:r>
              <a:rPr lang="pl-PL" sz="1400" b="1" dirty="0">
                <a:latin typeface="+mn-lt"/>
              </a:rPr>
              <a:t>Enable-Migrations</a:t>
            </a:r>
            <a:endParaRPr lang="pl-PL" sz="1400" dirty="0">
              <a:latin typeface="+mn-lt"/>
            </a:endParaRPr>
          </a:p>
          <a:p>
            <a:pPr>
              <a:lnSpc>
                <a:spcPct val="100000"/>
              </a:lnSpc>
            </a:pPr>
            <a:endParaRPr lang="pl-PL" sz="1400" dirty="0" smtClean="0"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pl-PL" sz="1400" dirty="0" smtClean="0">
                <a:latin typeface="+mn-lt"/>
              </a:rPr>
              <a:t>Pojawia się folder Migrations</a:t>
            </a:r>
          </a:p>
          <a:p>
            <a:pPr marL="177800" indent="-177800" fontAlgn="ctr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pl-PL" sz="1400" dirty="0" smtClean="0">
                <a:latin typeface="+mn-lt"/>
              </a:rPr>
              <a:t>Configuration.cs</a:t>
            </a:r>
            <a:endParaRPr lang="pl-PL" sz="1400" dirty="0">
              <a:latin typeface="+mn-lt"/>
            </a:endParaRPr>
          </a:p>
          <a:p>
            <a:pPr marL="177800" indent="-177800" fontAlgn="ctr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pl-PL" sz="1400" dirty="0">
                <a:latin typeface="+mn-lt"/>
              </a:rPr>
              <a:t>&lt;timestamp&gt;_</a:t>
            </a:r>
            <a:r>
              <a:rPr lang="pl-PL" sz="1400" dirty="0" smtClean="0">
                <a:latin typeface="+mn-lt"/>
              </a:rPr>
              <a:t>InitialCreate.cs</a:t>
            </a:r>
          </a:p>
          <a:p>
            <a:pPr fontAlgn="ctr">
              <a:lnSpc>
                <a:spcPct val="100000"/>
              </a:lnSpc>
              <a:spcBef>
                <a:spcPts val="0"/>
              </a:spcBef>
            </a:pPr>
            <a:endParaRPr lang="pl-PL" sz="1400" dirty="0" smtClean="0">
              <a:latin typeface="+mn-lt"/>
            </a:endParaRPr>
          </a:p>
          <a:p>
            <a:pPr fontAlgn="ctr">
              <a:lnSpc>
                <a:spcPct val="100000"/>
              </a:lnSpc>
              <a:spcBef>
                <a:spcPts val="0"/>
              </a:spcBef>
            </a:pPr>
            <a:r>
              <a:rPr lang="pl-PL" sz="1400" dirty="0" smtClean="0">
                <a:latin typeface="+mn-lt"/>
              </a:rPr>
              <a:t>Możemy </a:t>
            </a:r>
            <a:r>
              <a:rPr lang="pl-PL" sz="1400" b="1" dirty="0" smtClean="0">
                <a:latin typeface="+mn-lt"/>
              </a:rPr>
              <a:t>rozszerzać</a:t>
            </a:r>
            <a:r>
              <a:rPr lang="pl-PL" sz="1400" dirty="0" smtClean="0">
                <a:latin typeface="+mn-lt"/>
              </a:rPr>
              <a:t> kalsę migracji:</a:t>
            </a:r>
          </a:p>
          <a:p>
            <a:pPr fontAlgn="ctr">
              <a:lnSpc>
                <a:spcPct val="100000"/>
              </a:lnSpc>
              <a:spcBef>
                <a:spcPts val="0"/>
              </a:spcBef>
            </a:pPr>
            <a:endParaRPr lang="pl-PL" sz="1400" dirty="0">
              <a:latin typeface="+mn-lt"/>
            </a:endParaRPr>
          </a:p>
          <a:p>
            <a:pPr fontAlgn="ctr">
              <a:lnSpc>
                <a:spcPct val="100000"/>
              </a:lnSpc>
              <a:spcBef>
                <a:spcPts val="0"/>
              </a:spcBef>
            </a:pPr>
            <a:r>
              <a:rPr lang="pl-PL" sz="1400" dirty="0" smtClean="0">
                <a:latin typeface="+mn-lt"/>
              </a:rPr>
              <a:t>Dodając do </a:t>
            </a:r>
            <a:r>
              <a:rPr lang="pl-PL" sz="1400" b="1" dirty="0" smtClean="0">
                <a:latin typeface="+mn-lt"/>
              </a:rPr>
              <a:t>fluentApi</a:t>
            </a:r>
            <a:r>
              <a:rPr lang="pl-PL" sz="1400" dirty="0" smtClean="0">
                <a:latin typeface="+mn-lt"/>
              </a:rPr>
              <a:t> nową instrukcje</a:t>
            </a:r>
          </a:p>
          <a:p>
            <a:pPr fontAlgn="ctr">
              <a:lnSpc>
                <a:spcPct val="100000"/>
              </a:lnSpc>
              <a:spcBef>
                <a:spcPts val="0"/>
              </a:spcBef>
            </a:pPr>
            <a:r>
              <a:rPr lang="pl-PL" sz="1400" dirty="0">
                <a:latin typeface="+mn-lt"/>
              </a:rPr>
              <a:t>.Index(t =&gt; t.Name, unique: true</a:t>
            </a:r>
            <a:r>
              <a:rPr lang="pl-PL" sz="1400" dirty="0" smtClean="0">
                <a:latin typeface="+mn-lt"/>
              </a:rPr>
              <a:t>);</a:t>
            </a:r>
          </a:p>
          <a:p>
            <a:pPr fontAlgn="ctr">
              <a:lnSpc>
                <a:spcPct val="100000"/>
              </a:lnSpc>
              <a:spcBef>
                <a:spcPts val="0"/>
              </a:spcBef>
            </a:pPr>
            <a:endParaRPr lang="pl-PL" sz="1400" dirty="0">
              <a:latin typeface="+mn-lt"/>
            </a:endParaRPr>
          </a:p>
          <a:p>
            <a:pPr fontAlgn="ctr">
              <a:lnSpc>
                <a:spcPct val="100000"/>
              </a:lnSpc>
              <a:spcBef>
                <a:spcPts val="0"/>
              </a:spcBef>
            </a:pPr>
            <a:r>
              <a:rPr lang="pl-PL" sz="1400" dirty="0" smtClean="0">
                <a:latin typeface="+mn-lt"/>
              </a:rPr>
              <a:t>Lub </a:t>
            </a:r>
            <a:r>
              <a:rPr lang="pl-PL" sz="1400" b="1" dirty="0" smtClean="0">
                <a:latin typeface="+mn-lt"/>
              </a:rPr>
              <a:t>Dodanie </a:t>
            </a:r>
            <a:r>
              <a:rPr lang="pl-PL" sz="1400" b="1" dirty="0">
                <a:latin typeface="+mn-lt"/>
              </a:rPr>
              <a:t>custom sql </a:t>
            </a:r>
            <a:r>
              <a:rPr lang="pl-PL" sz="1400" dirty="0">
                <a:latin typeface="+mn-lt"/>
              </a:rPr>
              <a:t>do generowania</a:t>
            </a:r>
          </a:p>
          <a:p>
            <a:pPr>
              <a:lnSpc>
                <a:spcPct val="100000"/>
              </a:lnSpc>
            </a:pPr>
            <a:r>
              <a:rPr lang="pl-PL" sz="1400" dirty="0">
                <a:latin typeface="+mn-lt"/>
              </a:rPr>
              <a:t>Sql("UPDATE dbo.Golins SET Age = cast ( rand() * 100 as int)"); </a:t>
            </a:r>
          </a:p>
          <a:p>
            <a:pPr fontAlgn="ctr">
              <a:lnSpc>
                <a:spcPct val="100000"/>
              </a:lnSpc>
              <a:spcBef>
                <a:spcPts val="0"/>
              </a:spcBef>
            </a:pPr>
            <a:endParaRPr lang="pl-PL" sz="1400" dirty="0" smtClean="0">
              <a:latin typeface="+mn-lt"/>
            </a:endParaRPr>
          </a:p>
          <a:p>
            <a:pPr marL="177800" indent="-177800" fontAlgn="ctr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endParaRPr lang="pl-PL" sz="1400" dirty="0">
              <a:latin typeface="+mn-lt"/>
            </a:endParaRPr>
          </a:p>
          <a:p>
            <a:pPr fontAlgn="ctr">
              <a:lnSpc>
                <a:spcPct val="100000"/>
              </a:lnSpc>
              <a:spcBef>
                <a:spcPts val="0"/>
              </a:spcBef>
            </a:pPr>
            <a:endParaRPr lang="pl-PL" sz="1400" dirty="0" smtClean="0">
              <a:latin typeface="+mn-lt"/>
            </a:endParaRPr>
          </a:p>
        </p:txBody>
      </p:sp>
      <p:sp>
        <p:nvSpPr>
          <p:cNvPr id="4" name="Isosceles Triangle 3"/>
          <p:cNvSpPr/>
          <p:nvPr/>
        </p:nvSpPr>
        <p:spPr>
          <a:xfrm>
            <a:off x="8693073" y="332656"/>
            <a:ext cx="132938" cy="144016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smtClean="0"/>
              <a:t>c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2432262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Migracje</a:t>
            </a:r>
            <a:br>
              <a:rPr lang="pl-PL" dirty="0" smtClean="0"/>
            </a:br>
            <a:r>
              <a:rPr lang="pl-PL" dirty="0" smtClean="0"/>
              <a:t>- nowa migracja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pl-PL" sz="1600" dirty="0" smtClean="0"/>
              <a:t>Dodajmy datę urodzenia Goblina</a:t>
            </a:r>
          </a:p>
          <a:p>
            <a:pPr marL="171450" indent="-171450">
              <a:buFontTx/>
              <a:buChar char="-"/>
            </a:pPr>
            <a:endParaRPr lang="pl-PL" sz="1600" dirty="0"/>
          </a:p>
          <a:p>
            <a:r>
              <a:rPr lang="pl-PL" sz="1600" dirty="0" smtClean="0"/>
              <a:t>Inicjalizacja zmiany - wywołujemy</a:t>
            </a:r>
          </a:p>
          <a:p>
            <a:r>
              <a:rPr lang="pl-PL" sz="1600" b="1" dirty="0"/>
              <a:t>Add-Migration &lt;name</a:t>
            </a:r>
            <a:r>
              <a:rPr lang="pl-PL" sz="1600" b="1" dirty="0" smtClean="0"/>
              <a:t>&gt;</a:t>
            </a:r>
          </a:p>
          <a:p>
            <a:endParaRPr lang="pl-PL" sz="1600" b="1" dirty="0"/>
          </a:p>
          <a:p>
            <a:r>
              <a:rPr lang="pl-PL" sz="1600" dirty="0" smtClean="0"/>
              <a:t>Aby uruchomć tą migrację używamy polecenia  </a:t>
            </a:r>
            <a:r>
              <a:rPr lang="pl-PL" sz="1600" b="1" dirty="0"/>
              <a:t>Update-Database</a:t>
            </a:r>
            <a:r>
              <a:rPr lang="pl-PL" sz="1600" dirty="0"/>
              <a:t> </a:t>
            </a:r>
            <a:endParaRPr lang="pl-PL" sz="1600" dirty="0" smtClean="0"/>
          </a:p>
          <a:p>
            <a:r>
              <a:rPr lang="pl-PL" sz="1600" dirty="0" smtClean="0"/>
              <a:t>Dodatkowe parametry</a:t>
            </a:r>
          </a:p>
          <a:p>
            <a:pPr marL="171450" indent="-171450" fontAlgn="ctr">
              <a:buFont typeface="Arial" panose="020B0604020202020204" pitchFamily="34" charset="0"/>
              <a:buChar char="•"/>
            </a:pPr>
            <a:r>
              <a:rPr lang="pl-PL" sz="1600" dirty="0" smtClean="0"/>
              <a:t>Verbose</a:t>
            </a:r>
          </a:p>
          <a:p>
            <a:pPr marL="171450" indent="-171450" fontAlgn="ctr">
              <a:buFont typeface="Arial" panose="020B0604020202020204" pitchFamily="34" charset="0"/>
              <a:buChar char="•"/>
            </a:pPr>
            <a:r>
              <a:rPr lang="pl-PL" sz="1600" dirty="0" smtClean="0"/>
              <a:t>Script</a:t>
            </a:r>
          </a:p>
          <a:p>
            <a:pPr marL="171450" indent="-171450" fontAlgn="ctr">
              <a:buFont typeface="Arial" panose="020B0604020202020204" pitchFamily="34" charset="0"/>
              <a:buChar char="•"/>
            </a:pPr>
            <a:r>
              <a:rPr lang="pl-PL" sz="1600" dirty="0" smtClean="0"/>
              <a:t>TargetMigration</a:t>
            </a:r>
          </a:p>
          <a:p>
            <a:pPr marL="171450" indent="-171450" fontAlgn="ctr">
              <a:buFont typeface="Arial" panose="020B0604020202020204" pitchFamily="34" charset="0"/>
              <a:buChar char="•"/>
            </a:pPr>
            <a:r>
              <a:rPr lang="pl-PL" sz="1600" dirty="0" smtClean="0"/>
              <a:t>SourceMigration </a:t>
            </a:r>
          </a:p>
          <a:p>
            <a:pPr marL="628650" lvl="4" indent="-628650" fontAlgn="ctr">
              <a:buFont typeface="Arial" panose="020B0604020202020204" pitchFamily="34" charset="0"/>
              <a:buChar char="•"/>
            </a:pPr>
            <a:r>
              <a:rPr lang="pl-PL" sz="1600" dirty="0" smtClean="0"/>
              <a:t>Od </a:t>
            </a:r>
            <a:r>
              <a:rPr lang="pl-PL" sz="1600" dirty="0"/>
              <a:t>wersji EF6 </a:t>
            </a:r>
            <a:r>
              <a:rPr lang="pl-PL" sz="1600" dirty="0" smtClean="0"/>
              <a:t>możemy wykorzystać $InitialDatabase</a:t>
            </a:r>
          </a:p>
          <a:p>
            <a:endParaRPr lang="pl-PL" sz="1600" dirty="0"/>
          </a:p>
        </p:txBody>
      </p:sp>
      <p:sp>
        <p:nvSpPr>
          <p:cNvPr id="4" name="Isosceles Triangle 3"/>
          <p:cNvSpPr/>
          <p:nvPr/>
        </p:nvSpPr>
        <p:spPr>
          <a:xfrm>
            <a:off x="8693073" y="332656"/>
            <a:ext cx="132938" cy="144016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88640"/>
            <a:ext cx="2554905" cy="2726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37850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Migracje</a:t>
            </a:r>
            <a:br>
              <a:rPr lang="pl-PL" dirty="0" smtClean="0"/>
            </a:br>
            <a:r>
              <a:rPr lang="pl-PL" dirty="0" smtClean="0"/>
              <a:t>- </a:t>
            </a:r>
            <a:r>
              <a:rPr lang="pl-PL" dirty="0" smtClean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Initializer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1597" y="1341438"/>
            <a:ext cx="3462331" cy="4679949"/>
          </a:xfrm>
        </p:spPr>
        <p:txBody>
          <a:bodyPr>
            <a:normAutofit/>
          </a:bodyPr>
          <a:lstStyle/>
          <a:p>
            <a:endParaRPr lang="pl-PL" sz="1600" dirty="0">
              <a:highlight>
                <a:srgbClr val="FFFFFF"/>
              </a:highlight>
            </a:endParaRPr>
          </a:p>
          <a:p>
            <a:r>
              <a:rPr lang="pl-PL" sz="1600" dirty="0" smtClean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Database</a:t>
            </a:r>
            <a:r>
              <a:rPr lang="pl-PL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</a:t>
            </a:r>
            <a:r>
              <a:rPr lang="pl-PL" sz="1600" dirty="0" smtClean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SetInitializer</a:t>
            </a:r>
            <a:r>
              <a:rPr lang="pl-PL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pl-PL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pl-PL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l-PL" sz="160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MigrateDatabaseToLatestVersion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pl-PL" sz="160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GoblinsContext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</a:t>
            </a:r>
            <a:r>
              <a:rPr lang="pl-PL" sz="160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Configuration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&gt;()); </a:t>
            </a:r>
            <a:endParaRPr lang="pl-PL" sz="1600" dirty="0"/>
          </a:p>
        </p:txBody>
      </p:sp>
      <p:pic>
        <p:nvPicPr>
          <p:cNvPr id="23557" name="Picture 5" descr="boiling water on ir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933" y="1372420"/>
            <a:ext cx="4032448" cy="466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80174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Migracje</a:t>
            </a:r>
            <a:br>
              <a:rPr lang="pl-PL" dirty="0" smtClean="0"/>
            </a:br>
            <a:r>
              <a:rPr lang="pl-PL" dirty="0" smtClean="0"/>
              <a:t>- istniejąca struktura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pl-PL" sz="1800" dirty="0" smtClean="0"/>
          </a:p>
          <a:p>
            <a:r>
              <a:rPr lang="pl-PL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Add-Migration </a:t>
            </a:r>
            <a:r>
              <a:rPr lang="pl-PL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InitialCreate –IgnoreChanges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800" dirty="0"/>
              <a:t>Stworzy to pusty aktualny obiekt migracji. </a:t>
            </a:r>
          </a:p>
          <a:p>
            <a:r>
              <a:rPr lang="pl-PL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Update-Database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800" dirty="0"/>
              <a:t>Nic się nie zmieni poza wpisem tabeli __MigrationsHistory</a:t>
            </a:r>
          </a:p>
          <a:p>
            <a:endParaRPr lang="pl-PL" sz="1800" dirty="0" smtClean="0"/>
          </a:p>
          <a:p>
            <a:endParaRPr lang="pl-PL" sz="1800" dirty="0"/>
          </a:p>
          <a:p>
            <a:r>
              <a:rPr lang="pl-PL" sz="1800" dirty="0"/>
              <a:t>Od wersji 6.0 możemy mieć wiele modeli - różnych contextów wskazujących na tą samą bazę danych. Dodatkowo możemy modyfikować tabelę wersji historii migracji __MigrationHistory - od zmiany jej nazwy przez dodanie dodatkowych kolumn. </a:t>
            </a:r>
          </a:p>
          <a:p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358580847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Stored Procedures (od EF6 w zwyż)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1597" y="980728"/>
            <a:ext cx="8228134" cy="46799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pl-PL" sz="1600" dirty="0" smtClean="0"/>
          </a:p>
          <a:p>
            <a:pPr>
              <a:lnSpc>
                <a:spcPct val="100000"/>
              </a:lnSpc>
            </a:pPr>
            <a:r>
              <a:rPr lang="pl-PL" sz="16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protected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l-PL" sz="16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override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l-PL" sz="16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void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l-PL" sz="16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OnModelCreating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pl-PL" sz="160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DbModelBuilder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modelBuilder)</a:t>
            </a:r>
          </a:p>
          <a:p>
            <a:pPr>
              <a:lnSpc>
                <a:spcPct val="100000"/>
              </a:lnSpc>
            </a:pP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modelBuilder.</a:t>
            </a:r>
            <a:r>
              <a:rPr lang="pl-PL" sz="16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Entity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pl-PL" sz="160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Goblin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&gt;()</a:t>
            </a:r>
          </a:p>
          <a:p>
            <a:pPr>
              <a:lnSpc>
                <a:spcPct val="100000"/>
              </a:lnSpc>
            </a:pP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        .</a:t>
            </a:r>
            <a:r>
              <a:rPr lang="pl-PL" sz="16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MapToStoredProcedures</a:t>
            </a: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();</a:t>
            </a:r>
          </a:p>
          <a:p>
            <a:pPr>
              <a:lnSpc>
                <a:spcPct val="100000"/>
              </a:lnSpc>
            </a:pPr>
            <a:r>
              <a:rPr lang="pl-PL" sz="16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  <a:endParaRPr lang="pl-PL" sz="1600" dirty="0"/>
          </a:p>
        </p:txBody>
      </p:sp>
      <p:sp>
        <p:nvSpPr>
          <p:cNvPr id="5" name="Isosceles Triangle 4"/>
          <p:cNvSpPr/>
          <p:nvPr/>
        </p:nvSpPr>
        <p:spPr>
          <a:xfrm>
            <a:off x="8693073" y="332656"/>
            <a:ext cx="132938" cy="144016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7650" name="Picture 2" descr="the day it was legaliz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657474"/>
            <a:ext cx="4762500" cy="420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19881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Stored Procedures - customizacja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pl-PL" sz="1400" b="1" dirty="0" smtClean="0"/>
              <a:t>Nazwy procedur</a:t>
            </a:r>
          </a:p>
          <a:p>
            <a:pPr>
              <a:lnSpc>
                <a:spcPct val="100000"/>
              </a:lnSpc>
            </a:pPr>
            <a:r>
              <a:rPr lang="pl-PL" sz="14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protected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l-PL" sz="14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override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l-PL" sz="14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void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l-PL" sz="14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OnModelCreating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pl-PL" sz="140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DbModelBuilder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modelBuilder)</a:t>
            </a:r>
          </a:p>
          <a:p>
            <a:pPr>
              <a:lnSpc>
                <a:spcPct val="100000"/>
              </a:lnSpc>
            </a:pP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modelBuilder.</a:t>
            </a:r>
            <a:r>
              <a:rPr lang="pl-PL" sz="14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Entity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pl-PL" sz="140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Goblin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&gt;()</a:t>
            </a:r>
          </a:p>
          <a:p>
            <a:pPr>
              <a:lnSpc>
                <a:spcPct val="100000"/>
              </a:lnSpc>
            </a:pP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.</a:t>
            </a:r>
            <a:r>
              <a:rPr lang="pl-PL" sz="14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MapToStoredProcedures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(s =&gt;</a:t>
            </a:r>
          </a:p>
          <a:p>
            <a:pPr>
              <a:lnSpc>
                <a:spcPct val="100000"/>
              </a:lnSpc>
            </a:pP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        s.</a:t>
            </a:r>
            <a:r>
              <a:rPr lang="pl-PL" sz="14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Update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(u =&gt; u.</a:t>
            </a:r>
            <a:r>
              <a:rPr lang="pl-PL" sz="14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HasName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pl-PL" sz="14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"modify_goblin"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</a:t>
            </a:r>
          </a:p>
          <a:p>
            <a:pPr>
              <a:lnSpc>
                <a:spcPct val="100000"/>
              </a:lnSpc>
            </a:pP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         .</a:t>
            </a:r>
            <a:r>
              <a:rPr lang="pl-PL" sz="14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Delete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(d =&gt; d.</a:t>
            </a:r>
            <a:r>
              <a:rPr lang="pl-PL" sz="14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HasName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pl-PL" sz="14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"delete_goblin"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</a:t>
            </a:r>
          </a:p>
          <a:p>
            <a:pPr>
              <a:lnSpc>
                <a:spcPct val="100000"/>
              </a:lnSpc>
            </a:pP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         .</a:t>
            </a:r>
            <a:r>
              <a:rPr lang="pl-PL" sz="14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Insert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(i =&gt; i.</a:t>
            </a:r>
            <a:r>
              <a:rPr lang="pl-PL" sz="14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HasName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pl-PL" sz="14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"insert_goblin"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)));</a:t>
            </a:r>
          </a:p>
          <a:p>
            <a:pPr>
              <a:lnSpc>
                <a:spcPct val="100000"/>
              </a:lnSpc>
            </a:pPr>
            <a:r>
              <a:rPr lang="pl-PL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</a:p>
          <a:p>
            <a:endParaRPr lang="pl-PL" sz="1400" b="1" dirty="0" smtClean="0"/>
          </a:p>
          <a:p>
            <a:r>
              <a:rPr lang="pl-PL" sz="1400" b="1" dirty="0" smtClean="0"/>
              <a:t>Nazwy parametrów</a:t>
            </a:r>
            <a:r>
              <a:rPr lang="pl-PL" sz="1400" dirty="0"/>
              <a:t> </a:t>
            </a:r>
          </a:p>
          <a:p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modelBuilder</a:t>
            </a:r>
          </a:p>
          <a:p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.</a:t>
            </a:r>
            <a:r>
              <a:rPr lang="pl-PL" sz="14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Entity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pl-PL" sz="140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Goblin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&gt;()</a:t>
            </a:r>
          </a:p>
          <a:p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.</a:t>
            </a:r>
            <a:r>
              <a:rPr lang="pl-PL" sz="14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MapToStoredProcedures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(s =&gt;</a:t>
            </a:r>
          </a:p>
          <a:p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s.</a:t>
            </a:r>
            <a:r>
              <a:rPr lang="pl-PL" sz="14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Update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(u =&gt; u.</a:t>
            </a:r>
            <a:r>
              <a:rPr lang="pl-PL" sz="14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Parameter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(b =&gt; b.</a:t>
            </a:r>
            <a:r>
              <a:rPr lang="pl-PL" sz="1400" dirty="0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Id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</a:t>
            </a:r>
            <a:r>
              <a:rPr lang="pl-PL" sz="14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"goblinos_id"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)));</a:t>
            </a:r>
            <a:endParaRPr lang="pl-PL" sz="1400" dirty="0"/>
          </a:p>
        </p:txBody>
      </p:sp>
    </p:spTree>
    <p:extLst>
      <p:ext uri="{BB962C8B-B14F-4D97-AF65-F5344CB8AC3E}">
        <p14:creationId xmlns:p14="http://schemas.microsoft.com/office/powerpoint/2010/main" val="15137228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Historia EF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fontAlgn="ctr">
              <a:buFont typeface="Wingdings" panose="05000000000000000000" pitchFamily="2" charset="2"/>
              <a:buChar char="§"/>
            </a:pPr>
            <a:r>
              <a:rPr lang="pl-PL" sz="6400" dirty="0" smtClean="0"/>
              <a:t>EF Po </a:t>
            </a:r>
            <a:r>
              <a:rPr lang="pl-PL" sz="6400" dirty="0"/>
              <a:t>raz piewrszy w .NET 3.5 SP1 i dawał </a:t>
            </a:r>
            <a:r>
              <a:rPr lang="pl-PL" sz="6400" dirty="0" smtClean="0"/>
              <a:t>podstawowe funkcje </a:t>
            </a:r>
            <a:r>
              <a:rPr lang="pl-PL" sz="6400" dirty="0"/>
              <a:t>ORM </a:t>
            </a:r>
            <a:r>
              <a:rPr lang="pl-PL" sz="6400" dirty="0" smtClean="0"/>
              <a:t>przepływu </a:t>
            </a:r>
            <a:r>
              <a:rPr lang="pl-PL" sz="6400" dirty="0"/>
              <a:t>Database First. </a:t>
            </a:r>
            <a:endParaRPr lang="pl-PL" sz="6400" dirty="0" smtClean="0"/>
          </a:p>
          <a:p>
            <a:pPr fontAlgn="ctr">
              <a:buFont typeface="Wingdings" panose="05000000000000000000" pitchFamily="2" charset="2"/>
              <a:buChar char="§"/>
            </a:pPr>
            <a:r>
              <a:rPr lang="pl-PL" sz="6400" dirty="0" smtClean="0"/>
              <a:t>EF </a:t>
            </a:r>
            <a:r>
              <a:rPr lang="pl-PL" sz="6400" dirty="0"/>
              <a:t>4 - wersjia opublikowana .NET Frameworku 4 i VS2010. </a:t>
            </a:r>
          </a:p>
          <a:p>
            <a:pPr lvl="1" fontAlgn="ctr">
              <a:buFont typeface="Wingdings" panose="05000000000000000000" pitchFamily="2" charset="2"/>
              <a:buChar char="§"/>
            </a:pPr>
            <a:r>
              <a:rPr lang="pl-PL" sz="6400" dirty="0" smtClean="0"/>
              <a:t>wsparcie </a:t>
            </a:r>
            <a:r>
              <a:rPr lang="pl-PL" sz="6400" dirty="0"/>
              <a:t>dla </a:t>
            </a:r>
            <a:r>
              <a:rPr lang="pl-PL" sz="6400" dirty="0" smtClean="0"/>
              <a:t>POCO, lazy </a:t>
            </a:r>
            <a:r>
              <a:rPr lang="pl-PL" sz="6400" dirty="0"/>
              <a:t>loading, </a:t>
            </a:r>
            <a:r>
              <a:rPr lang="pl-PL" sz="6400" dirty="0" smtClean="0"/>
              <a:t>code </a:t>
            </a:r>
            <a:r>
              <a:rPr lang="pl-PL" sz="6400" dirty="0"/>
              <a:t>generator i przepływ </a:t>
            </a:r>
            <a:r>
              <a:rPr lang="pl-PL" sz="6400" dirty="0" smtClean="0"/>
              <a:t>Model First </a:t>
            </a:r>
          </a:p>
          <a:p>
            <a:pPr fontAlgn="ctr">
              <a:buFont typeface="Wingdings" panose="05000000000000000000" pitchFamily="2" charset="2"/>
              <a:buChar char="§"/>
            </a:pPr>
            <a:r>
              <a:rPr lang="pl-PL" sz="6400" dirty="0" smtClean="0"/>
              <a:t>EF 4.1 publikowane przez NuGet.</a:t>
            </a:r>
          </a:p>
          <a:p>
            <a:pPr lvl="1" fontAlgn="ctr">
              <a:buFont typeface="Wingdings" panose="05000000000000000000" pitchFamily="2" charset="2"/>
              <a:buChar char="§"/>
            </a:pPr>
            <a:r>
              <a:rPr lang="pl-PL" sz="6400" dirty="0" smtClean="0"/>
              <a:t>uproszczony DbContext API, przepływ Code First</a:t>
            </a:r>
          </a:p>
          <a:p>
            <a:pPr fontAlgn="ctr">
              <a:buFont typeface="Wingdings" panose="05000000000000000000" pitchFamily="2" charset="2"/>
              <a:buChar char="§"/>
            </a:pPr>
            <a:r>
              <a:rPr lang="pl-PL" sz="6400" dirty="0" smtClean="0"/>
              <a:t>EF </a:t>
            </a:r>
            <a:r>
              <a:rPr lang="pl-PL" sz="6400" dirty="0"/>
              <a:t>4.3 Code First </a:t>
            </a:r>
            <a:r>
              <a:rPr lang="pl-PL" sz="6400" dirty="0" smtClean="0"/>
              <a:t>Migrations, wsparcie LocalDb</a:t>
            </a:r>
            <a:endParaRPr lang="pl-PL" sz="6400" dirty="0"/>
          </a:p>
          <a:p>
            <a:pPr fontAlgn="ctr">
              <a:buFont typeface="Wingdings" panose="05000000000000000000" pitchFamily="2" charset="2"/>
              <a:buChar char="§"/>
            </a:pPr>
            <a:r>
              <a:rPr lang="pl-PL" sz="6400" dirty="0"/>
              <a:t>EF 5 </a:t>
            </a:r>
            <a:r>
              <a:rPr lang="pl-PL" sz="6400" dirty="0" smtClean="0"/>
              <a:t>– Framework 4.0 i wyżej</a:t>
            </a:r>
          </a:p>
          <a:p>
            <a:pPr lvl="1" fontAlgn="ctr">
              <a:buFont typeface="Wingdings" panose="05000000000000000000" pitchFamily="2" charset="2"/>
              <a:buChar char="§"/>
            </a:pPr>
            <a:r>
              <a:rPr lang="pl-PL" sz="6400" dirty="0" smtClean="0"/>
              <a:t>wsparcie </a:t>
            </a:r>
            <a:r>
              <a:rPr lang="pl-PL" sz="6400" dirty="0"/>
              <a:t>większej ilości typów; przedwszystkim  enumów, TVF (table-valued functions</a:t>
            </a:r>
            <a:r>
              <a:rPr lang="pl-PL" sz="6400" dirty="0" smtClean="0"/>
              <a:t>), spatial </a:t>
            </a:r>
            <a:r>
              <a:rPr lang="pl-PL" sz="6400" dirty="0"/>
              <a:t>data types. Poprawa wydajności. Wiele diagramów dla </a:t>
            </a:r>
            <a:r>
              <a:rPr lang="pl-PL" sz="6400" dirty="0" smtClean="0"/>
              <a:t>modelu</a:t>
            </a:r>
            <a:endParaRPr lang="pl-PL" sz="6400" dirty="0"/>
          </a:p>
          <a:p>
            <a:pPr fontAlgn="ctr">
              <a:buFont typeface="Wingdings" panose="05000000000000000000" pitchFamily="2" charset="2"/>
              <a:buChar char="§"/>
            </a:pPr>
            <a:r>
              <a:rPr lang="pl-PL" sz="6400" dirty="0"/>
              <a:t>EF został otwarty na licencji Apache 2.0 </a:t>
            </a:r>
            <a:r>
              <a:rPr lang="pl-PL" sz="6400" dirty="0" smtClean="0">
                <a:hlinkClick r:id="rId3"/>
              </a:rPr>
              <a:t>http</a:t>
            </a:r>
            <a:r>
              <a:rPr lang="pl-PL" sz="6400" dirty="0">
                <a:hlinkClick r:id="rId3"/>
              </a:rPr>
              <a:t>://entityframework.codeplex.com</a:t>
            </a:r>
            <a:endParaRPr lang="pl-PL" sz="6400" dirty="0"/>
          </a:p>
          <a:p>
            <a:pPr fontAlgn="ctr">
              <a:buFont typeface="Wingdings" panose="05000000000000000000" pitchFamily="2" charset="2"/>
              <a:buChar char="§"/>
            </a:pPr>
            <a:r>
              <a:rPr lang="pl-PL" sz="6400" dirty="0"/>
              <a:t>EF 6 </a:t>
            </a:r>
            <a:r>
              <a:rPr lang="pl-PL" sz="6400" dirty="0" smtClean="0"/>
              <a:t>dużo zmian</a:t>
            </a:r>
          </a:p>
          <a:p>
            <a:pPr lvl="1" fontAlgn="ctr">
              <a:buFont typeface="Wingdings" panose="05000000000000000000" pitchFamily="2" charset="2"/>
              <a:buChar char="§"/>
            </a:pPr>
            <a:r>
              <a:rPr lang="pl-PL" sz="6400" dirty="0" smtClean="0"/>
              <a:t>Asynchroniczne </a:t>
            </a:r>
            <a:r>
              <a:rPr lang="pl-PL" sz="6400" dirty="0"/>
              <a:t>zapytania i updaty. Code First conventions, mapping to stored procedures, </a:t>
            </a:r>
            <a:r>
              <a:rPr lang="pl-PL" sz="6400" dirty="0" smtClean="0"/>
              <a:t>custom migrations operations, poprawa obsługi transakcji, </a:t>
            </a:r>
            <a:endParaRPr lang="pl-PL" sz="6400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9947504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Stored procedures – relacja wiele do wielu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1597" y="1341438"/>
            <a:ext cx="3966387" cy="46799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l-PL" sz="1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public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l-PL" sz="1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class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l-PL" sz="120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Cave</a:t>
            </a:r>
            <a:endParaRPr lang="pl-PL" sz="12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>
              <a:lnSpc>
                <a:spcPct val="100000"/>
              </a:lnSpc>
            </a:pP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public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200" dirty="0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Id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{ </a:t>
            </a:r>
            <a:r>
              <a:rPr lang="en-US" sz="12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get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 </a:t>
            </a:r>
            <a:r>
              <a:rPr lang="en-US" sz="12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set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 }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public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string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200" dirty="0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Address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{ </a:t>
            </a:r>
            <a:r>
              <a:rPr lang="en-US" sz="12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get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 </a:t>
            </a:r>
            <a:r>
              <a:rPr lang="en-US" sz="12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set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 }</a:t>
            </a:r>
          </a:p>
          <a:p>
            <a:pPr>
              <a:lnSpc>
                <a:spcPct val="100000"/>
              </a:lnSpc>
            </a:pPr>
            <a:endParaRPr lang="pl-PL" sz="12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public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20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List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en-US" sz="120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Goblin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 </a:t>
            </a:r>
            <a:r>
              <a:rPr lang="en-US" sz="1200" dirty="0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Goblins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{ </a:t>
            </a:r>
            <a:r>
              <a:rPr lang="en-US" sz="12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get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 </a:t>
            </a:r>
            <a:r>
              <a:rPr lang="en-US" sz="12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set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 }</a:t>
            </a:r>
          </a:p>
          <a:p>
            <a:pPr>
              <a:lnSpc>
                <a:spcPct val="100000"/>
              </a:lnSpc>
            </a:pPr>
            <a:endParaRPr lang="pl-PL" sz="12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>
              <a:lnSpc>
                <a:spcPct val="100000"/>
              </a:lnSpc>
            </a:pP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</a:t>
            </a:r>
            <a:r>
              <a:rPr lang="pl-PL" sz="1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public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l-PL" sz="120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Cave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</a:t>
            </a:r>
          </a:p>
          <a:p>
            <a:pPr>
              <a:lnSpc>
                <a:spcPct val="100000"/>
              </a:lnSpc>
            </a:pP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{</a:t>
            </a:r>
          </a:p>
          <a:p>
            <a:pPr>
              <a:lnSpc>
                <a:spcPct val="100000"/>
              </a:lnSpc>
            </a:pP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</a:t>
            </a:r>
            <a:r>
              <a:rPr lang="pl-PL" sz="1200" dirty="0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Goblins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</a:t>
            </a:r>
            <a:r>
              <a:rPr lang="pl-PL" sz="1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l-PL" sz="120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List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pl-PL" sz="120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Goblin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&gt;();</a:t>
            </a:r>
          </a:p>
          <a:p>
            <a:pPr>
              <a:lnSpc>
                <a:spcPct val="100000"/>
              </a:lnSpc>
            </a:pP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}</a:t>
            </a:r>
          </a:p>
          <a:p>
            <a:pPr>
              <a:lnSpc>
                <a:spcPct val="100000"/>
              </a:lnSpc>
            </a:pPr>
            <a:r>
              <a:rPr lang="pl-PL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</a:p>
          <a:p>
            <a:pPr>
              <a:lnSpc>
                <a:spcPct val="100000"/>
              </a:lnSpc>
            </a:pPr>
            <a:endParaRPr lang="pl-PL" sz="1200" dirty="0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>
              <a:lnSpc>
                <a:spcPct val="100000"/>
              </a:lnSpc>
            </a:pP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modelBuilder.</a:t>
            </a:r>
            <a:r>
              <a:rPr lang="pl-PL" sz="12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Entity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pl-PL" sz="120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Goblin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&gt;()</a:t>
            </a:r>
          </a:p>
          <a:p>
            <a:pPr>
              <a:lnSpc>
                <a:spcPct val="100000"/>
              </a:lnSpc>
            </a:pP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        .</a:t>
            </a:r>
            <a:r>
              <a:rPr lang="pl-PL" sz="12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HasMany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(g =&gt; g.</a:t>
            </a:r>
            <a:r>
              <a:rPr lang="pl-PL" sz="1200" dirty="0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Caves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        .</a:t>
            </a:r>
            <a:r>
              <a:rPr lang="pl-PL" sz="12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WithMany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(c =&gt; c.</a:t>
            </a:r>
            <a:r>
              <a:rPr lang="pl-PL" sz="1200" dirty="0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Goblins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        .</a:t>
            </a:r>
            <a:r>
              <a:rPr lang="pl-PL" sz="12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MapToStoredProcedures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();</a:t>
            </a:r>
          </a:p>
          <a:p>
            <a:pPr>
              <a:lnSpc>
                <a:spcPct val="100000"/>
              </a:lnSpc>
            </a:pPr>
            <a:endParaRPr lang="pl-PL" sz="12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999250"/>
            <a:ext cx="3676086" cy="5258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Isosceles Triangle 4"/>
          <p:cNvSpPr/>
          <p:nvPr/>
        </p:nvSpPr>
        <p:spPr>
          <a:xfrm>
            <a:off x="8693073" y="332656"/>
            <a:ext cx="132938" cy="144016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9999145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Zapytania SQL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pl-PL" sz="1400" dirty="0" smtClean="0"/>
              <a:t>1</a:t>
            </a:r>
            <a:r>
              <a:rPr lang="pl-PL" sz="1400" dirty="0"/>
              <a:t>. </a:t>
            </a:r>
            <a:r>
              <a:rPr lang="pl-PL" sz="1400" dirty="0" smtClean="0"/>
              <a:t>Zwykle zapytanie</a:t>
            </a:r>
            <a:endParaRPr lang="pl-PL" sz="1400" dirty="0"/>
          </a:p>
          <a:p>
            <a:pPr marL="0" indent="0">
              <a:buNone/>
            </a:pPr>
            <a:r>
              <a:rPr lang="pl-PL" sz="140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DbSqlQuery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pl-PL" sz="140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Goblin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 dbSqlQuery = context.</a:t>
            </a:r>
            <a:r>
              <a:rPr lang="pl-PL" sz="1400" dirty="0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Goblins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</a:t>
            </a:r>
            <a:r>
              <a:rPr lang="pl-PL" sz="14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SqlQuery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pl-PL" sz="14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"Select * from Goblins where Level &gt; @Level"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</a:t>
            </a:r>
            <a:r>
              <a:rPr lang="pl-PL" sz="14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l-PL" sz="140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SqlParameter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pl-PL" sz="14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"@Level"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10</a:t>
            </a:r>
            <a:r>
              <a:rPr lang="pl-PL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));</a:t>
            </a:r>
          </a:p>
          <a:p>
            <a:pPr marL="0" indent="0">
              <a:buNone/>
            </a:pPr>
            <a:endParaRPr lang="pl-PL" sz="14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pl-PL" sz="1400" dirty="0" smtClean="0"/>
              <a:t>2</a:t>
            </a:r>
            <a:r>
              <a:rPr lang="pl-PL" sz="1400" dirty="0"/>
              <a:t>. Uruchamiać procedury składowe </a:t>
            </a:r>
          </a:p>
          <a:p>
            <a:pPr marL="0" indent="0">
              <a:buNone/>
            </a:pPr>
            <a:r>
              <a:rPr lang="pl-PL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pl-PL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goblinsFromProc = context.</a:t>
            </a:r>
            <a:r>
              <a:rPr lang="pl-PL" sz="1400" dirty="0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Goblins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</a:t>
            </a:r>
            <a:r>
              <a:rPr lang="pl-PL" sz="14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SqlQuery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pl-PL" sz="14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"dbo.GetGoblins"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).</a:t>
            </a:r>
            <a:r>
              <a:rPr lang="pl-PL" sz="14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ToList</a:t>
            </a:r>
            <a:r>
              <a:rPr lang="pl-PL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();</a:t>
            </a:r>
            <a:r>
              <a:rPr lang="pl-PL" sz="1400" dirty="0"/>
              <a:t>	</a:t>
            </a:r>
            <a:endParaRPr lang="pl-PL" sz="1400" dirty="0" smtClean="0"/>
          </a:p>
          <a:p>
            <a:pPr marL="0" indent="0">
              <a:buNone/>
            </a:pPr>
            <a:endParaRPr lang="pl-PL" sz="1400" dirty="0"/>
          </a:p>
          <a:p>
            <a:pPr marL="0" indent="0">
              <a:buNone/>
            </a:pPr>
            <a:r>
              <a:rPr lang="pl-PL" sz="1400" dirty="0" smtClean="0"/>
              <a:t>Przekazywanie parametrów</a:t>
            </a:r>
            <a:endParaRPr lang="pl-PL" sz="1400" dirty="0"/>
          </a:p>
          <a:p>
            <a:pPr marL="0" indent="0">
              <a:buNone/>
            </a:pPr>
            <a:r>
              <a:rPr lang="pl-PL" sz="1400" dirty="0" smtClean="0"/>
              <a:t>i</a:t>
            </a:r>
            <a:r>
              <a:rPr lang="pl-PL" sz="14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int</a:t>
            </a:r>
            <a:r>
              <a:rPr lang="pl-PL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goblinId = 1;</a:t>
            </a:r>
          </a:p>
          <a:p>
            <a:pPr marL="0" indent="0">
              <a:buNone/>
            </a:pPr>
            <a:r>
              <a:rPr lang="pl-PL" sz="14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goblins = context.</a:t>
            </a:r>
            <a:r>
              <a:rPr lang="pl-PL" sz="1400" dirty="0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Goblins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</a:t>
            </a:r>
            <a:r>
              <a:rPr lang="pl-PL" sz="14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SqlQuery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pl-PL" sz="14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"dbo.GetGoblins @p0"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goblinId).</a:t>
            </a:r>
            <a:r>
              <a:rPr lang="pl-PL" sz="14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Single</a:t>
            </a:r>
            <a:r>
              <a:rPr lang="pl-PL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();</a:t>
            </a:r>
          </a:p>
          <a:p>
            <a:pPr marL="0" indent="0">
              <a:buNone/>
            </a:pPr>
            <a:endParaRPr lang="pl-PL" sz="14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0" indent="0">
              <a:buNone/>
            </a:pPr>
            <a:r>
              <a:rPr lang="pl-PL" sz="1400" dirty="0" smtClean="0"/>
              <a:t>3</a:t>
            </a:r>
            <a:r>
              <a:rPr lang="pl-PL" sz="1400" dirty="0"/>
              <a:t>. Uruchamiać dla nie zmapowanych typów</a:t>
            </a:r>
          </a:p>
          <a:p>
            <a:pPr marL="0" indent="0">
              <a:buNone/>
            </a:pPr>
            <a:r>
              <a:rPr lang="pl-PL" sz="14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names = context.</a:t>
            </a:r>
            <a:r>
              <a:rPr lang="pl-PL" sz="1400" dirty="0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Database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</a:t>
            </a:r>
            <a:r>
              <a:rPr lang="pl-PL" sz="14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SqlQuery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&lt;</a:t>
            </a:r>
            <a:r>
              <a:rPr lang="pl-PL" sz="14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string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&gt;(</a:t>
            </a:r>
            <a:r>
              <a:rPr lang="pl-PL" sz="14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"select name from Goblins"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).</a:t>
            </a:r>
            <a:r>
              <a:rPr lang="pl-PL" sz="14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ToList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();</a:t>
            </a:r>
            <a:endParaRPr lang="pl-PL" sz="1400" dirty="0"/>
          </a:p>
        </p:txBody>
      </p:sp>
    </p:spTree>
    <p:extLst>
      <p:ext uri="{BB962C8B-B14F-4D97-AF65-F5344CB8AC3E}">
        <p14:creationId xmlns:p14="http://schemas.microsoft.com/office/powerpoint/2010/main" val="151083521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boating youre doing it wro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268977"/>
            <a:ext cx="6052708" cy="415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07904" y="6021288"/>
            <a:ext cx="1296144" cy="21602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endParaRPr lang="pl-PL" sz="9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73087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Asynchroniczny Entity Framework (po wersji 6) - BEFORE</a:t>
            </a:r>
            <a:endParaRPr lang="pl-P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9204" y="764704"/>
            <a:ext cx="8228134" cy="5304286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</a:pP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using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(</a:t>
            </a:r>
            <a:r>
              <a:rPr lang="en-US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context =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200" dirty="0" err="1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GoblinsContext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())</a:t>
            </a:r>
          </a:p>
          <a:p>
            <a:pPr lvl="1">
              <a:lnSpc>
                <a:spcPct val="100000"/>
              </a:lnSpc>
            </a:pP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</a:p>
          <a:p>
            <a:pPr lvl="1">
              <a:lnSpc>
                <a:spcPct val="100000"/>
              </a:lnSpc>
            </a:pPr>
            <a:r>
              <a:rPr lang="pl-PL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  try</a:t>
            </a:r>
            <a:endParaRPr lang="pl-PL" sz="12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lvl="1">
              <a:lnSpc>
                <a:spcPct val="100000"/>
              </a:lnSpc>
            </a:pPr>
            <a:r>
              <a:rPr lang="pl-PL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  </a:t>
            </a:r>
            <a:r>
              <a:rPr lang="pl-PL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  <a:endParaRPr lang="pl-PL" sz="12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lvl="1">
              <a:lnSpc>
                <a:spcPct val="100000"/>
              </a:lnSpc>
            </a:pPr>
            <a:r>
              <a:rPr lang="pl-PL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    var</a:t>
            </a:r>
            <a:r>
              <a:rPr lang="pl-PL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goblin1 = </a:t>
            </a:r>
            <a:r>
              <a:rPr lang="pl-PL" sz="1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l-PL" sz="120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Goblin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 {</a:t>
            </a:r>
            <a:r>
              <a:rPr lang="pl-PL" sz="1200" dirty="0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Name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</a:t>
            </a:r>
            <a:r>
              <a:rPr lang="pl-PL" sz="12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"Agghhh"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};</a:t>
            </a:r>
          </a:p>
          <a:p>
            <a:pPr lvl="1">
              <a:lnSpc>
                <a:spcPct val="100000"/>
              </a:lnSpc>
            </a:pPr>
            <a:r>
              <a:rPr lang="pl-PL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    var</a:t>
            </a:r>
            <a:r>
              <a:rPr lang="pl-PL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goblin2 = </a:t>
            </a:r>
            <a:r>
              <a:rPr lang="pl-PL" sz="1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l-PL" sz="120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Goblin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 {</a:t>
            </a:r>
            <a:r>
              <a:rPr lang="pl-PL" sz="1200" dirty="0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Name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</a:t>
            </a:r>
            <a:r>
              <a:rPr lang="pl-PL" sz="12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"Baadroodgh"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};</a:t>
            </a:r>
          </a:p>
          <a:p>
            <a:pPr lvl="1">
              <a:lnSpc>
                <a:spcPct val="100000"/>
              </a:lnSpc>
            </a:pPr>
            <a:r>
              <a:rPr lang="pl-PL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context.</a:t>
            </a:r>
            <a:r>
              <a:rPr lang="pl-PL" sz="1200" dirty="0" smtClean="0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Goblins</a:t>
            </a:r>
            <a:r>
              <a:rPr lang="pl-PL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</a:t>
            </a:r>
            <a:r>
              <a:rPr lang="pl-PL" sz="1200" dirty="0" smtClean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Add</a:t>
            </a:r>
            <a:r>
              <a:rPr lang="pl-PL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(goblin1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pPr lvl="1">
              <a:lnSpc>
                <a:spcPct val="100000"/>
              </a:lnSpc>
            </a:pPr>
            <a:r>
              <a:rPr lang="pl-PL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context.</a:t>
            </a:r>
            <a:r>
              <a:rPr lang="pl-PL" sz="1200" dirty="0" smtClean="0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Goblins</a:t>
            </a:r>
            <a:r>
              <a:rPr lang="pl-PL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</a:t>
            </a:r>
            <a:r>
              <a:rPr lang="pl-PL" sz="1200" dirty="0" smtClean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Add</a:t>
            </a:r>
            <a:r>
              <a:rPr lang="pl-PL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(goblin2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pPr lvl="1">
              <a:lnSpc>
                <a:spcPct val="100000"/>
              </a:lnSpc>
            </a:pPr>
            <a:r>
              <a:rPr lang="pl-PL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context.</a:t>
            </a:r>
            <a:r>
              <a:rPr lang="pl-PL" sz="1200" dirty="0" smtClean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SaveChanges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();</a:t>
            </a:r>
          </a:p>
          <a:p>
            <a:pPr lvl="1">
              <a:lnSpc>
                <a:spcPct val="100000"/>
              </a:lnSpc>
            </a:pPr>
            <a:endParaRPr lang="pl-PL" sz="12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lvl="1">
              <a:lnSpc>
                <a:spcPct val="100000"/>
              </a:lnSpc>
            </a:pPr>
            <a:r>
              <a:rPr lang="pl-PL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    var</a:t>
            </a:r>
            <a:r>
              <a:rPr lang="pl-PL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goblinNames = context.</a:t>
            </a:r>
            <a:r>
              <a:rPr lang="pl-PL" sz="1200" dirty="0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Goblins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</a:t>
            </a:r>
            <a:r>
              <a:rPr lang="pl-PL" sz="12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OrderByDescending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(goblin =&gt; goblin.</a:t>
            </a:r>
            <a:r>
              <a:rPr lang="pl-PL" sz="1200" dirty="0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Id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pl-PL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.</a:t>
            </a:r>
            <a:r>
              <a:rPr lang="pl-PL" sz="12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Take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(3)</a:t>
            </a:r>
          </a:p>
          <a:p>
            <a:pPr lvl="1">
              <a:lnSpc>
                <a:spcPct val="100000"/>
              </a:lnSpc>
            </a:pPr>
            <a:r>
              <a:rPr lang="pl-PL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.</a:t>
            </a:r>
            <a:r>
              <a:rPr lang="pl-PL" sz="12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Select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(goblin =&gt; goblin.</a:t>
            </a:r>
            <a:r>
              <a:rPr lang="pl-PL" sz="1200" dirty="0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Name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</a:t>
            </a:r>
          </a:p>
          <a:p>
            <a:pPr lvl="1">
              <a:lnSpc>
                <a:spcPct val="100000"/>
              </a:lnSpc>
            </a:pPr>
            <a:r>
              <a:rPr lang="pl-PL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.</a:t>
            </a:r>
            <a:r>
              <a:rPr lang="pl-PL" sz="12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ToList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();</a:t>
            </a:r>
          </a:p>
          <a:p>
            <a:pPr lvl="1">
              <a:lnSpc>
                <a:spcPct val="100000"/>
              </a:lnSpc>
            </a:pPr>
            <a:endParaRPr lang="pl-PL" sz="12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lvl="1">
              <a:lnSpc>
                <a:spcPct val="100000"/>
              </a:lnSpc>
            </a:pPr>
            <a:r>
              <a:rPr lang="pl-PL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    foreach</a:t>
            </a:r>
            <a:r>
              <a:rPr lang="pl-PL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pl-PL" sz="1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l-PL" sz="1200" b="1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goblinName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l-PL" sz="1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goblinNames)</a:t>
            </a:r>
          </a:p>
          <a:p>
            <a:pPr lvl="1">
              <a:lnSpc>
                <a:spcPct val="100000"/>
              </a:lnSpc>
            </a:pPr>
            <a:r>
              <a:rPr lang="pl-PL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{</a:t>
            </a:r>
            <a:endParaRPr lang="pl-PL" sz="12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lvl="1">
              <a:lnSpc>
                <a:spcPct val="100000"/>
              </a:lnSpc>
            </a:pPr>
            <a:r>
              <a:rPr lang="pl-PL" sz="1200" dirty="0" smtClean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       Console</a:t>
            </a:r>
            <a:r>
              <a:rPr lang="pl-PL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</a:t>
            </a:r>
            <a:r>
              <a:rPr lang="pl-PL" sz="1200" dirty="0" smtClean="0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Out</a:t>
            </a:r>
            <a:r>
              <a:rPr lang="pl-PL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</a:t>
            </a:r>
            <a:r>
              <a:rPr lang="pl-PL" sz="1200" dirty="0" smtClean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WriteLine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pl-PL" sz="12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"goblinName = </a:t>
            </a:r>
            <a:r>
              <a:rPr lang="pl-PL" sz="1200" dirty="0">
                <a:solidFill>
                  <a:srgbClr val="3CB371"/>
                </a:solidFill>
                <a:highlight>
                  <a:srgbClr val="FFFFFF"/>
                </a:highlight>
                <a:latin typeface="Consolas"/>
              </a:rPr>
              <a:t>{0}</a:t>
            </a:r>
            <a:r>
              <a:rPr lang="pl-PL" sz="12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</a:t>
            </a:r>
            <a:r>
              <a:rPr lang="pl-PL" sz="1200" b="1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goblinName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pPr lvl="1">
              <a:lnSpc>
                <a:spcPct val="100000"/>
              </a:lnSpc>
            </a:pPr>
            <a:r>
              <a:rPr lang="pl-PL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}</a:t>
            </a:r>
            <a:endParaRPr lang="pl-PL" sz="12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lvl="1">
              <a:lnSpc>
                <a:spcPct val="100000"/>
              </a:lnSpc>
            </a:pPr>
            <a:r>
              <a:rPr lang="pl-PL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}</a:t>
            </a:r>
            <a:endParaRPr lang="pl-PL" sz="12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lvl="1">
              <a:lnSpc>
                <a:spcPct val="100000"/>
              </a:lnSpc>
            </a:pPr>
            <a:r>
              <a:rPr lang="pl-PL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  catch</a:t>
            </a:r>
            <a:r>
              <a:rPr lang="pl-PL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pl-PL" sz="120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Exception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e)</a:t>
            </a:r>
          </a:p>
          <a:p>
            <a:pPr lvl="1">
              <a:lnSpc>
                <a:spcPct val="100000"/>
              </a:lnSpc>
            </a:pPr>
            <a:r>
              <a:rPr lang="pl-PL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{</a:t>
            </a:r>
            <a:endParaRPr lang="pl-PL" sz="12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lvl="1">
              <a:lnSpc>
                <a:spcPct val="100000"/>
              </a:lnSpc>
            </a:pPr>
            <a:r>
              <a:rPr lang="pl-PL" sz="1200" dirty="0" smtClean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    Console</a:t>
            </a:r>
            <a:r>
              <a:rPr lang="pl-PL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</a:t>
            </a:r>
            <a:r>
              <a:rPr lang="pl-PL" sz="1200" dirty="0" smtClean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WriteLine</a:t>
            </a:r>
            <a:r>
              <a:rPr lang="pl-PL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(e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pPr lvl="1">
              <a:lnSpc>
                <a:spcPct val="100000"/>
              </a:lnSpc>
            </a:pPr>
            <a:r>
              <a:rPr lang="pl-PL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}</a:t>
            </a:r>
            <a:endParaRPr lang="pl-PL" sz="12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lvl="1">
              <a:lnSpc>
                <a:spcPct val="100000"/>
              </a:lnSpc>
            </a:pP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  <a:endParaRPr lang="pl-PL" sz="1200" dirty="0"/>
          </a:p>
        </p:txBody>
      </p:sp>
      <p:sp>
        <p:nvSpPr>
          <p:cNvPr id="5" name="Isosceles Triangle 4"/>
          <p:cNvSpPr/>
          <p:nvPr/>
        </p:nvSpPr>
        <p:spPr>
          <a:xfrm>
            <a:off x="8693073" y="332656"/>
            <a:ext cx="132938" cy="144016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1378017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Asynchroniczny Entity </a:t>
            </a:r>
            <a:r>
              <a:rPr lang="pl-PL" dirty="0" smtClean="0"/>
              <a:t>Framework -AFTER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1597" y="764704"/>
            <a:ext cx="8228134" cy="547260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using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(</a:t>
            </a:r>
            <a:r>
              <a:rPr lang="en-US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context =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200" dirty="0" err="1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GoblinsContext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())</a:t>
            </a:r>
          </a:p>
          <a:p>
            <a:pPr>
              <a:lnSpc>
                <a:spcPct val="100000"/>
              </a:lnSpc>
            </a:pP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</a:t>
            </a:r>
            <a:r>
              <a:rPr lang="pl-PL" sz="1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try</a:t>
            </a:r>
            <a:endParaRPr lang="pl-PL" sz="12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>
              <a:lnSpc>
                <a:spcPct val="100000"/>
              </a:lnSpc>
            </a:pP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{</a:t>
            </a:r>
          </a:p>
          <a:p>
            <a:pPr>
              <a:lnSpc>
                <a:spcPct val="100000"/>
              </a:lnSpc>
            </a:pP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</a:t>
            </a:r>
            <a:r>
              <a:rPr lang="pl-PL" sz="1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goblin1 = </a:t>
            </a:r>
            <a:r>
              <a:rPr lang="pl-PL" sz="1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l-PL" sz="120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Goblin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 {</a:t>
            </a:r>
            <a:r>
              <a:rPr lang="pl-PL" sz="1200" dirty="0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Name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</a:t>
            </a:r>
            <a:r>
              <a:rPr lang="pl-PL" sz="12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"Agghhh"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};</a:t>
            </a:r>
          </a:p>
          <a:p>
            <a:pPr>
              <a:lnSpc>
                <a:spcPct val="100000"/>
              </a:lnSpc>
            </a:pP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</a:t>
            </a:r>
            <a:r>
              <a:rPr lang="pl-PL" sz="1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goblin2 = </a:t>
            </a:r>
            <a:r>
              <a:rPr lang="pl-PL" sz="1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l-PL" sz="120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Goblin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 {</a:t>
            </a:r>
            <a:r>
              <a:rPr lang="pl-PL" sz="1200" dirty="0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Name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</a:t>
            </a:r>
            <a:r>
              <a:rPr lang="pl-PL" sz="12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"Baadroodgh"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};</a:t>
            </a:r>
          </a:p>
          <a:p>
            <a:pPr>
              <a:lnSpc>
                <a:spcPct val="100000"/>
              </a:lnSpc>
            </a:pP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context.</a:t>
            </a:r>
            <a:r>
              <a:rPr lang="pl-PL" sz="1200" dirty="0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Goblins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</a:t>
            </a:r>
            <a:r>
              <a:rPr lang="pl-PL" sz="12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Add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(goblin1);</a:t>
            </a:r>
          </a:p>
          <a:p>
            <a:pPr>
              <a:lnSpc>
                <a:spcPct val="100000"/>
              </a:lnSpc>
            </a:pP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context.</a:t>
            </a:r>
            <a:r>
              <a:rPr lang="pl-PL" sz="1200" dirty="0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Goblins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</a:t>
            </a:r>
            <a:r>
              <a:rPr lang="pl-PL" sz="12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Add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(goblin2);</a:t>
            </a:r>
          </a:p>
          <a:p>
            <a:pPr>
              <a:lnSpc>
                <a:spcPct val="100000"/>
              </a:lnSpc>
            </a:pP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</a:t>
            </a:r>
            <a:r>
              <a:rPr lang="pl-PL" sz="1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await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context.</a:t>
            </a:r>
            <a:r>
              <a:rPr lang="pl-PL" sz="12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SaveChangesAsync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();</a:t>
            </a:r>
          </a:p>
          <a:p>
            <a:pPr>
              <a:lnSpc>
                <a:spcPct val="100000"/>
              </a:lnSpc>
            </a:pPr>
            <a:endParaRPr lang="pl-PL" sz="12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</a:t>
            </a:r>
            <a:r>
              <a:rPr lang="en-US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goblinNames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await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context.</a:t>
            </a:r>
            <a:r>
              <a:rPr lang="en-US" sz="1200" dirty="0" err="1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Goblins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</a:t>
            </a:r>
            <a:r>
              <a:rPr lang="en-US" sz="1200" dirty="0" err="1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OrderByDescending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(goblin =&gt;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goblin.</a:t>
            </a:r>
            <a:r>
              <a:rPr lang="en-US" sz="1200" dirty="0" err="1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Id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.</a:t>
            </a:r>
            <a:r>
              <a:rPr lang="pl-PL" sz="12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Take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(3)</a:t>
            </a:r>
          </a:p>
          <a:p>
            <a:pPr>
              <a:lnSpc>
                <a:spcPct val="100000"/>
              </a:lnSpc>
            </a:pP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.</a:t>
            </a:r>
            <a:r>
              <a:rPr lang="pl-PL" sz="12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Select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(goblin =&gt; goblin.</a:t>
            </a:r>
            <a:r>
              <a:rPr lang="pl-PL" sz="1200" dirty="0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Name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.</a:t>
            </a:r>
            <a:r>
              <a:rPr lang="pl-PL" sz="12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ToListAsync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();</a:t>
            </a:r>
          </a:p>
          <a:p>
            <a:pPr>
              <a:lnSpc>
                <a:spcPct val="100000"/>
              </a:lnSpc>
            </a:pPr>
            <a:endParaRPr lang="pl-PL" sz="12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>
              <a:lnSpc>
                <a:spcPct val="100000"/>
              </a:lnSpc>
            </a:pP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</a:t>
            </a:r>
            <a:r>
              <a:rPr lang="pl-PL" sz="1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foreach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(</a:t>
            </a:r>
            <a:r>
              <a:rPr lang="pl-PL" sz="1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l-PL" sz="1200" b="1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goblinName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l-PL" sz="1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goblinNames)</a:t>
            </a:r>
          </a:p>
          <a:p>
            <a:pPr>
              <a:lnSpc>
                <a:spcPct val="100000"/>
              </a:lnSpc>
            </a:pP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{</a:t>
            </a:r>
          </a:p>
          <a:p>
            <a:pPr>
              <a:lnSpc>
                <a:spcPct val="100000"/>
              </a:lnSpc>
            </a:pP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</a:t>
            </a:r>
            <a:r>
              <a:rPr lang="pl-PL" sz="120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Console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</a:t>
            </a:r>
            <a:r>
              <a:rPr lang="pl-PL" sz="1200" dirty="0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Out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</a:t>
            </a:r>
            <a:r>
              <a:rPr lang="pl-PL" sz="12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WriteLine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pl-PL" sz="12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"goblinName = </a:t>
            </a:r>
            <a:r>
              <a:rPr lang="pl-PL" sz="1200" dirty="0">
                <a:solidFill>
                  <a:srgbClr val="3CB371"/>
                </a:solidFill>
                <a:highlight>
                  <a:srgbClr val="FFFFFF"/>
                </a:highlight>
                <a:latin typeface="Consolas"/>
              </a:rPr>
              <a:t>{0}</a:t>
            </a:r>
            <a:r>
              <a:rPr lang="pl-PL" sz="12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, </a:t>
            </a:r>
            <a:r>
              <a:rPr lang="pl-PL" sz="1200" b="1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goblinName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}</a:t>
            </a:r>
          </a:p>
          <a:p>
            <a:pPr>
              <a:lnSpc>
                <a:spcPct val="100000"/>
              </a:lnSpc>
            </a:pP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}</a:t>
            </a:r>
          </a:p>
          <a:p>
            <a:pPr>
              <a:lnSpc>
                <a:spcPct val="100000"/>
              </a:lnSpc>
            </a:pP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</a:t>
            </a:r>
            <a:r>
              <a:rPr lang="pl-PL" sz="1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catch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(</a:t>
            </a:r>
            <a:r>
              <a:rPr lang="pl-PL" sz="120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Exception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e)</a:t>
            </a:r>
          </a:p>
          <a:p>
            <a:pPr>
              <a:lnSpc>
                <a:spcPct val="100000"/>
              </a:lnSpc>
            </a:pP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{</a:t>
            </a:r>
          </a:p>
          <a:p>
            <a:pPr>
              <a:lnSpc>
                <a:spcPct val="100000"/>
              </a:lnSpc>
            </a:pP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</a:t>
            </a:r>
            <a:r>
              <a:rPr lang="pl-PL" sz="120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Console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</a:t>
            </a:r>
            <a:r>
              <a:rPr lang="pl-PL" sz="12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WriteLine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(e);</a:t>
            </a:r>
          </a:p>
          <a:p>
            <a:pPr>
              <a:lnSpc>
                <a:spcPct val="100000"/>
              </a:lnSpc>
            </a:pP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}</a:t>
            </a:r>
          </a:p>
          <a:p>
            <a:pPr>
              <a:lnSpc>
                <a:spcPct val="100000"/>
              </a:lnSpc>
            </a:pP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  <a:endParaRPr lang="pl-PL" sz="1200" dirty="0"/>
          </a:p>
        </p:txBody>
      </p:sp>
    </p:spTree>
    <p:extLst>
      <p:ext uri="{BB962C8B-B14F-4D97-AF65-F5344CB8AC3E}">
        <p14:creationId xmlns:p14="http://schemas.microsoft.com/office/powerpoint/2010/main" val="31719120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Transakcje (od wersji 6.0)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l-PL" sz="1400" b="1" dirty="0" smtClean="0"/>
              <a:t>SaveChanges </a:t>
            </a:r>
          </a:p>
          <a:p>
            <a:pPr>
              <a:lnSpc>
                <a:spcPct val="120000"/>
              </a:lnSpc>
            </a:pPr>
            <a:endParaRPr lang="pl-PL" sz="1400" dirty="0"/>
          </a:p>
          <a:p>
            <a:pPr marL="0" indent="0" fontAlgn="ctr">
              <a:lnSpc>
                <a:spcPct val="120000"/>
              </a:lnSpc>
              <a:buNone/>
            </a:pPr>
            <a:r>
              <a:rPr lang="pl-PL" sz="1400" b="1" dirty="0"/>
              <a:t>Database.BeginTransaction() :</a:t>
            </a:r>
            <a:r>
              <a:rPr lang="pl-PL" sz="1400" dirty="0"/>
              <a:t> Łatwiejasz metoda w istniejącym DBContexcie</a:t>
            </a:r>
          </a:p>
          <a:p>
            <a:pPr marL="0" indent="0" fontAlgn="ctr">
              <a:lnSpc>
                <a:spcPct val="120000"/>
              </a:lnSpc>
              <a:buNone/>
            </a:pPr>
            <a:r>
              <a:rPr lang="pl-PL" sz="1400" b="1" dirty="0"/>
              <a:t>Database.UseTransaction() :</a:t>
            </a:r>
            <a:r>
              <a:rPr lang="pl-PL" sz="1400" dirty="0"/>
              <a:t> Pozwala by DbContext używał transakcji przekazanej z </a:t>
            </a:r>
            <a:r>
              <a:rPr lang="pl-PL" sz="1400" dirty="0" smtClean="0"/>
              <a:t>zewnątrz</a:t>
            </a:r>
          </a:p>
          <a:p>
            <a:pPr marL="0" indent="0" fontAlgn="ctr">
              <a:lnSpc>
                <a:spcPct val="120000"/>
              </a:lnSpc>
              <a:buNone/>
            </a:pPr>
            <a:endParaRPr lang="pl-PL" sz="1400" dirty="0"/>
          </a:p>
          <a:p>
            <a:pPr marL="0" indent="0">
              <a:lnSpc>
                <a:spcPct val="120000"/>
              </a:lnSpc>
              <a:buNone/>
            </a:pPr>
            <a:endParaRPr lang="pl-PL" sz="1400" dirty="0"/>
          </a:p>
        </p:txBody>
      </p:sp>
      <p:pic>
        <p:nvPicPr>
          <p:cNvPr id="34818" name="Picture 2" descr="http://e.autokrata.pl/a253/d8d75194002362fb45882ad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911" y="2868614"/>
            <a:ext cx="4200525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60511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Transakcje Przykład</a:t>
            </a:r>
            <a:br>
              <a:rPr lang="pl-PL" dirty="0" smtClean="0"/>
            </a:br>
            <a:r>
              <a:rPr lang="pl-PL" dirty="0" smtClean="0"/>
              <a:t>- BeginTransaction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using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(</a:t>
            </a:r>
            <a:r>
              <a:rPr lang="en-US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ctx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</a:t>
            </a:r>
            <a:r>
              <a:rPr lang="en-US" sz="14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400" dirty="0" err="1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GoblinsContext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())</a:t>
            </a:r>
          </a:p>
          <a:p>
            <a:pPr>
              <a:lnSpc>
                <a:spcPct val="100000"/>
              </a:lnSpc>
            </a:pP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</a:t>
            </a:r>
            <a:r>
              <a:rPr lang="pl-PL" sz="14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using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(</a:t>
            </a:r>
            <a:r>
              <a:rPr lang="pl-PL" sz="14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transaction = ctx.</a:t>
            </a:r>
            <a:r>
              <a:rPr lang="pl-PL" sz="1400" dirty="0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Database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</a:t>
            </a:r>
            <a:r>
              <a:rPr lang="pl-PL" sz="14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BeginTransaction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())</a:t>
            </a:r>
          </a:p>
          <a:p>
            <a:pPr>
              <a:lnSpc>
                <a:spcPct val="100000"/>
              </a:lnSpc>
            </a:pP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{</a:t>
            </a:r>
          </a:p>
          <a:p>
            <a:pPr>
              <a:lnSpc>
                <a:spcPct val="100000"/>
              </a:lnSpc>
            </a:pP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</a:t>
            </a:r>
            <a:r>
              <a:rPr lang="pl-PL" sz="14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try</a:t>
            </a:r>
            <a:endParaRPr lang="pl-PL" sz="14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>
              <a:lnSpc>
                <a:spcPct val="100000"/>
              </a:lnSpc>
            </a:pP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{</a:t>
            </a:r>
          </a:p>
          <a:p>
            <a:pPr>
              <a:lnSpc>
                <a:spcPct val="100000"/>
              </a:lnSpc>
            </a:pP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    </a:t>
            </a:r>
            <a:r>
              <a:rPr lang="pl-PL" sz="1400" dirty="0">
                <a:solidFill>
                  <a:srgbClr val="008000"/>
                </a:solidFill>
                <a:highlight>
                  <a:srgbClr val="FFFFFF"/>
                </a:highlight>
                <a:latin typeface="Consolas"/>
              </a:rPr>
              <a:t>// do some thing</a:t>
            </a:r>
            <a:endParaRPr lang="pl-PL" sz="14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>
              <a:lnSpc>
                <a:spcPct val="100000"/>
              </a:lnSpc>
            </a:pPr>
            <a:endParaRPr lang="pl-PL" sz="14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>
              <a:lnSpc>
                <a:spcPct val="100000"/>
              </a:lnSpc>
            </a:pP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    ctx.</a:t>
            </a:r>
            <a:r>
              <a:rPr lang="pl-PL" sz="14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SaveChanges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();</a:t>
            </a:r>
          </a:p>
          <a:p>
            <a:pPr>
              <a:lnSpc>
                <a:spcPct val="100000"/>
              </a:lnSpc>
            </a:pPr>
            <a:endParaRPr lang="pl-PL" sz="14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>
              <a:lnSpc>
                <a:spcPct val="100000"/>
              </a:lnSpc>
            </a:pP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    transaction.</a:t>
            </a:r>
            <a:r>
              <a:rPr lang="pl-PL" sz="14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Commit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();</a:t>
            </a:r>
          </a:p>
          <a:p>
            <a:pPr>
              <a:lnSpc>
                <a:spcPct val="100000"/>
              </a:lnSpc>
            </a:pP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}</a:t>
            </a:r>
          </a:p>
          <a:p>
            <a:pPr>
              <a:lnSpc>
                <a:spcPct val="100000"/>
              </a:lnSpc>
            </a:pP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</a:t>
            </a:r>
            <a:r>
              <a:rPr lang="pl-PL" sz="14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catch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(</a:t>
            </a:r>
            <a:r>
              <a:rPr lang="pl-PL" sz="140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Exception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{</a:t>
            </a:r>
          </a:p>
          <a:p>
            <a:pPr>
              <a:lnSpc>
                <a:spcPct val="100000"/>
              </a:lnSpc>
            </a:pP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    transaction.</a:t>
            </a:r>
            <a:r>
              <a:rPr lang="pl-PL" sz="14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Rollback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();</a:t>
            </a:r>
          </a:p>
          <a:p>
            <a:pPr>
              <a:lnSpc>
                <a:spcPct val="100000"/>
              </a:lnSpc>
            </a:pP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}</a:t>
            </a:r>
          </a:p>
          <a:p>
            <a:pPr>
              <a:lnSpc>
                <a:spcPct val="100000"/>
              </a:lnSpc>
            </a:pP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}</a:t>
            </a:r>
          </a:p>
          <a:p>
            <a:pPr>
              <a:lnSpc>
                <a:spcPct val="100000"/>
              </a:lnSpc>
            </a:pP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  <a:endParaRPr lang="pl-PL" sz="1400" dirty="0"/>
          </a:p>
        </p:txBody>
      </p:sp>
      <p:pic>
        <p:nvPicPr>
          <p:cNvPr id="4" name="Picture 2" descr="tree never give 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144793"/>
            <a:ext cx="4261747" cy="468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6447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1597" y="116632"/>
            <a:ext cx="8228134" cy="590475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using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(</a:t>
            </a:r>
            <a:r>
              <a:rPr lang="en-US" sz="1000" dirty="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conn = </a:t>
            </a:r>
            <a:r>
              <a:rPr lang="en-US" sz="10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dirty="0" err="1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SqlConnection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US" sz="10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"..."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</a:t>
            </a:r>
          </a:p>
          <a:p>
            <a:pPr>
              <a:lnSpc>
                <a:spcPct val="120000"/>
              </a:lnSpc>
            </a:pPr>
            <a:r>
              <a:rPr lang="pl-PL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pl-PL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conn.</a:t>
            </a:r>
            <a:r>
              <a:rPr lang="pl-PL" sz="10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Open</a:t>
            </a:r>
            <a:r>
              <a:rPr lang="pl-PL" sz="1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();</a:t>
            </a:r>
            <a:endParaRPr lang="pl-PL" sz="10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>
              <a:lnSpc>
                <a:spcPct val="120000"/>
              </a:lnSpc>
            </a:pPr>
            <a:r>
              <a:rPr lang="pl-PL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</a:t>
            </a:r>
            <a:r>
              <a:rPr lang="pl-PL" sz="10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using</a:t>
            </a:r>
            <a:r>
              <a:rPr lang="pl-PL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(</a:t>
            </a:r>
            <a:r>
              <a:rPr lang="pl-PL" sz="10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pl-PL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sqlTxn = conn.</a:t>
            </a:r>
            <a:r>
              <a:rPr lang="pl-PL" sz="10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BeginTransaction</a:t>
            </a:r>
            <a:r>
              <a:rPr lang="pl-PL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pl-PL" sz="100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System</a:t>
            </a:r>
            <a:r>
              <a:rPr lang="pl-PL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</a:t>
            </a:r>
            <a:r>
              <a:rPr lang="pl-PL" sz="100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Data</a:t>
            </a:r>
            <a:r>
              <a:rPr lang="pl-PL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</a:t>
            </a:r>
            <a:r>
              <a:rPr lang="pl-PL" sz="100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IsolationLevel</a:t>
            </a:r>
            <a:r>
              <a:rPr lang="pl-PL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</a:t>
            </a:r>
            <a:r>
              <a:rPr lang="pl-PL" sz="1000" b="1" dirty="0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Snapshot</a:t>
            </a:r>
            <a:r>
              <a:rPr lang="pl-PL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</a:t>
            </a:r>
          </a:p>
          <a:p>
            <a:pPr>
              <a:lnSpc>
                <a:spcPct val="120000"/>
              </a:lnSpc>
            </a:pPr>
            <a:r>
              <a:rPr lang="pl-PL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{</a:t>
            </a:r>
          </a:p>
          <a:p>
            <a:pPr>
              <a:lnSpc>
                <a:spcPct val="120000"/>
              </a:lnSpc>
            </a:pPr>
            <a:r>
              <a:rPr lang="pl-PL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</a:t>
            </a:r>
            <a:r>
              <a:rPr lang="pl-PL" sz="10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try</a:t>
            </a:r>
            <a:endParaRPr lang="pl-PL" sz="10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>
              <a:lnSpc>
                <a:spcPct val="120000"/>
              </a:lnSpc>
            </a:pPr>
            <a:r>
              <a:rPr lang="pl-PL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{</a:t>
            </a:r>
          </a:p>
          <a:p>
            <a:pPr>
              <a:lnSpc>
                <a:spcPct val="120000"/>
              </a:lnSpc>
            </a:pPr>
            <a:r>
              <a:rPr lang="pl-PL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    </a:t>
            </a:r>
            <a:r>
              <a:rPr lang="pl-PL" sz="10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pl-PL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sqlCommand = </a:t>
            </a:r>
            <a:r>
              <a:rPr lang="pl-PL" sz="10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pl-PL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l-PL" sz="100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SqlCommand</a:t>
            </a:r>
            <a:r>
              <a:rPr lang="pl-PL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();</a:t>
            </a:r>
          </a:p>
          <a:p>
            <a:pPr>
              <a:lnSpc>
                <a:spcPct val="120000"/>
              </a:lnSpc>
            </a:pPr>
            <a:r>
              <a:rPr lang="pl-PL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    sqlCommand.</a:t>
            </a:r>
            <a:r>
              <a:rPr lang="pl-PL" sz="1000" dirty="0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Connection</a:t>
            </a:r>
            <a:r>
              <a:rPr lang="pl-PL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conn;</a:t>
            </a:r>
          </a:p>
          <a:p>
            <a:pPr>
              <a:lnSpc>
                <a:spcPct val="120000"/>
              </a:lnSpc>
            </a:pPr>
            <a:r>
              <a:rPr lang="pl-PL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    sqlCommand.</a:t>
            </a:r>
            <a:r>
              <a:rPr lang="pl-PL" sz="1000" dirty="0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Transaction</a:t>
            </a:r>
            <a:r>
              <a:rPr lang="pl-PL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sqlTxn;</a:t>
            </a:r>
          </a:p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    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sqlCommand.</a:t>
            </a:r>
            <a:r>
              <a:rPr lang="en-US" sz="1000" dirty="0" err="1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CommandText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</a:t>
            </a:r>
            <a:r>
              <a:rPr lang="en-US" sz="10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@"UPDATE Blogs SET Rating = 5</a:t>
            </a:r>
            <a:r>
              <a:rPr lang="en-US" sz="10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</a:t>
            </a:r>
            <a:r>
              <a:rPr lang="en-US" sz="1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>
              <a:lnSpc>
                <a:spcPct val="120000"/>
              </a:lnSpc>
            </a:pPr>
            <a:r>
              <a:rPr lang="pl-PL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    sqlCommand.</a:t>
            </a:r>
            <a:r>
              <a:rPr lang="pl-PL" sz="10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ExecuteNonQuery</a:t>
            </a:r>
            <a:r>
              <a:rPr lang="pl-PL" sz="1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();</a:t>
            </a:r>
            <a:endParaRPr lang="pl-PL" sz="10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>
              <a:lnSpc>
                <a:spcPct val="120000"/>
              </a:lnSpc>
            </a:pPr>
            <a:r>
              <a:rPr lang="pl-PL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    </a:t>
            </a:r>
            <a:r>
              <a:rPr lang="pl-PL" sz="10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using</a:t>
            </a:r>
            <a:r>
              <a:rPr lang="pl-PL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(</a:t>
            </a:r>
            <a:r>
              <a:rPr lang="pl-PL" sz="10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pl-PL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context = </a:t>
            </a:r>
            <a:r>
              <a:rPr lang="pl-PL" sz="10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pl-PL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l-PL" sz="100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GoblinsContext</a:t>
            </a:r>
            <a:r>
              <a:rPr lang="pl-PL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(conn, contextOwnsConnection: </a:t>
            </a:r>
            <a:r>
              <a:rPr lang="pl-PL" sz="10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false</a:t>
            </a:r>
            <a:r>
              <a:rPr lang="pl-PL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</a:t>
            </a:r>
          </a:p>
          <a:p>
            <a:pPr>
              <a:lnSpc>
                <a:spcPct val="120000"/>
              </a:lnSpc>
            </a:pPr>
            <a:r>
              <a:rPr lang="pl-PL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    {</a:t>
            </a:r>
          </a:p>
          <a:p>
            <a:pPr>
              <a:lnSpc>
                <a:spcPct val="120000"/>
              </a:lnSpc>
            </a:pPr>
            <a:r>
              <a:rPr lang="pl-PL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        context.</a:t>
            </a:r>
            <a:r>
              <a:rPr lang="pl-PL" sz="1000" dirty="0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Database</a:t>
            </a:r>
            <a:r>
              <a:rPr lang="pl-PL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</a:t>
            </a:r>
            <a:r>
              <a:rPr lang="pl-PL" sz="10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UseTransaction</a:t>
            </a:r>
            <a:r>
              <a:rPr lang="pl-PL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(sqlTxn</a:t>
            </a:r>
            <a:r>
              <a:rPr lang="pl-PL" sz="10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);</a:t>
            </a:r>
            <a:endParaRPr lang="pl-PL" sz="10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>
              <a:lnSpc>
                <a:spcPct val="120000"/>
              </a:lnSpc>
            </a:pPr>
            <a:r>
              <a:rPr lang="pl-PL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        </a:t>
            </a:r>
            <a:r>
              <a:rPr lang="pl-PL" sz="10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pl-PL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query = context.</a:t>
            </a:r>
            <a:r>
              <a:rPr lang="pl-PL" sz="1000" dirty="0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Goblins</a:t>
            </a:r>
            <a:r>
              <a:rPr lang="pl-PL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</a:t>
            </a:r>
            <a:r>
              <a:rPr lang="pl-PL" sz="10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Where</a:t>
            </a:r>
            <a:r>
              <a:rPr lang="pl-PL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(p =&gt; p.</a:t>
            </a:r>
            <a:r>
              <a:rPr lang="pl-PL" sz="1000" dirty="0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Level</a:t>
            </a:r>
            <a:r>
              <a:rPr lang="pl-PL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&gt;= 5);</a:t>
            </a:r>
          </a:p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        </a:t>
            </a:r>
            <a:r>
              <a:rPr lang="en-US" sz="1000" dirty="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foreach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(</a:t>
            </a:r>
            <a:r>
              <a:rPr lang="en-US" sz="1000" dirty="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b="1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post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0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query)</a:t>
            </a:r>
          </a:p>
          <a:p>
            <a:pPr>
              <a:lnSpc>
                <a:spcPct val="120000"/>
              </a:lnSpc>
            </a:pPr>
            <a:r>
              <a:rPr lang="pl-PL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        {</a:t>
            </a:r>
          </a:p>
          <a:p>
            <a:pPr>
              <a:lnSpc>
                <a:spcPct val="120000"/>
              </a:lnSpc>
            </a:pPr>
            <a:r>
              <a:rPr lang="pl-PL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            </a:t>
            </a:r>
            <a:r>
              <a:rPr lang="pl-PL" sz="1000" b="1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post</a:t>
            </a:r>
            <a:r>
              <a:rPr lang="pl-PL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</a:t>
            </a:r>
            <a:r>
              <a:rPr lang="pl-PL" sz="1000" dirty="0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Name</a:t>
            </a:r>
            <a:r>
              <a:rPr lang="pl-PL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+= </a:t>
            </a:r>
            <a:r>
              <a:rPr lang="pl-PL" sz="10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"[senior]"</a:t>
            </a:r>
            <a:r>
              <a:rPr lang="pl-PL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pl-PL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        }</a:t>
            </a:r>
          </a:p>
          <a:p>
            <a:pPr>
              <a:lnSpc>
                <a:spcPct val="120000"/>
              </a:lnSpc>
            </a:pPr>
            <a:r>
              <a:rPr lang="pl-PL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        context.</a:t>
            </a:r>
            <a:r>
              <a:rPr lang="pl-PL" sz="10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SaveChanges</a:t>
            </a:r>
            <a:r>
              <a:rPr lang="pl-PL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();</a:t>
            </a:r>
          </a:p>
          <a:p>
            <a:pPr>
              <a:lnSpc>
                <a:spcPct val="120000"/>
              </a:lnSpc>
            </a:pPr>
            <a:r>
              <a:rPr lang="pl-PL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    }</a:t>
            </a:r>
          </a:p>
          <a:p>
            <a:pPr>
              <a:lnSpc>
                <a:spcPct val="120000"/>
              </a:lnSpc>
            </a:pPr>
            <a:r>
              <a:rPr lang="pl-PL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    sqlTxn.</a:t>
            </a:r>
            <a:r>
              <a:rPr lang="pl-PL" sz="10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Commit</a:t>
            </a:r>
            <a:r>
              <a:rPr lang="pl-PL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();</a:t>
            </a:r>
          </a:p>
          <a:p>
            <a:pPr>
              <a:lnSpc>
                <a:spcPct val="120000"/>
              </a:lnSpc>
            </a:pPr>
            <a:r>
              <a:rPr lang="pl-PL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}</a:t>
            </a:r>
          </a:p>
          <a:p>
            <a:pPr>
              <a:lnSpc>
                <a:spcPct val="120000"/>
              </a:lnSpc>
            </a:pPr>
            <a:r>
              <a:rPr lang="pl-PL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</a:t>
            </a:r>
            <a:r>
              <a:rPr lang="pl-PL" sz="10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catch</a:t>
            </a:r>
            <a:r>
              <a:rPr lang="pl-PL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(</a:t>
            </a:r>
            <a:r>
              <a:rPr lang="pl-PL" sz="100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Exception</a:t>
            </a:r>
            <a:r>
              <a:rPr lang="pl-PL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pl-PL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{</a:t>
            </a:r>
          </a:p>
          <a:p>
            <a:pPr>
              <a:lnSpc>
                <a:spcPct val="120000"/>
              </a:lnSpc>
            </a:pPr>
            <a:r>
              <a:rPr lang="pl-PL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    sqlTxn.</a:t>
            </a:r>
            <a:r>
              <a:rPr lang="pl-PL" sz="10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Rollback</a:t>
            </a:r>
            <a:r>
              <a:rPr lang="pl-PL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();</a:t>
            </a:r>
          </a:p>
          <a:p>
            <a:pPr>
              <a:lnSpc>
                <a:spcPct val="120000"/>
              </a:lnSpc>
            </a:pPr>
            <a:r>
              <a:rPr lang="pl-PL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}</a:t>
            </a:r>
          </a:p>
          <a:p>
            <a:pPr>
              <a:lnSpc>
                <a:spcPct val="120000"/>
              </a:lnSpc>
            </a:pPr>
            <a:r>
              <a:rPr lang="pl-PL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}</a:t>
            </a:r>
          </a:p>
          <a:p>
            <a:pPr>
              <a:lnSpc>
                <a:spcPct val="120000"/>
              </a:lnSpc>
            </a:pPr>
            <a:r>
              <a:rPr lang="pl-PL" sz="10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</a:t>
            </a:r>
            <a:endParaRPr lang="pl-PL" sz="1000" dirty="0"/>
          </a:p>
        </p:txBody>
      </p:sp>
    </p:spTree>
    <p:extLst>
      <p:ext uri="{BB962C8B-B14F-4D97-AF65-F5344CB8AC3E}">
        <p14:creationId xmlns:p14="http://schemas.microsoft.com/office/powerpoint/2010/main" val="379181596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TransactionScope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using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(</a:t>
            </a:r>
            <a:r>
              <a:rPr lang="en-US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scope =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200" dirty="0" err="1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TransactionScope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US" sz="1200" dirty="0" err="1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TransactionScopeOption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</a:t>
            </a:r>
            <a:r>
              <a:rPr lang="en-US" sz="1200" b="1" dirty="0" err="1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Required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 { </a:t>
            </a:r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using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(</a:t>
            </a:r>
            <a:r>
              <a:rPr lang="en-US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conn =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200" dirty="0" err="1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SqlConnection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"..."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 </a:t>
            </a:r>
          </a:p>
          <a:p>
            <a:pPr>
              <a:lnSpc>
                <a:spcPct val="100000"/>
              </a:lnSpc>
            </a:pP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 </a:t>
            </a:r>
          </a:p>
          <a:p>
            <a:pPr>
              <a:lnSpc>
                <a:spcPct val="100000"/>
              </a:lnSpc>
            </a:pPr>
            <a:r>
              <a:rPr lang="pl-PL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conn.</a:t>
            </a:r>
            <a:r>
              <a:rPr lang="pl-PL" sz="1200" dirty="0" smtClean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Open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(); </a:t>
            </a:r>
          </a:p>
          <a:p>
            <a:pPr>
              <a:lnSpc>
                <a:spcPct val="100000"/>
              </a:lnSpc>
            </a:pPr>
            <a:r>
              <a:rPr lang="pl-PL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  var</a:t>
            </a:r>
            <a:r>
              <a:rPr lang="pl-PL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sqlCommand = </a:t>
            </a:r>
            <a:r>
              <a:rPr lang="pl-PL" sz="1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l-PL" sz="120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SqlCommand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(); </a:t>
            </a:r>
          </a:p>
          <a:p>
            <a:pPr>
              <a:lnSpc>
                <a:spcPct val="100000"/>
              </a:lnSpc>
            </a:pPr>
            <a:r>
              <a:rPr lang="pl-PL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sqlCommand.</a:t>
            </a:r>
            <a:r>
              <a:rPr lang="pl-PL" sz="1200" dirty="0" smtClean="0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Connection</a:t>
            </a:r>
            <a:r>
              <a:rPr lang="pl-PL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= conn; </a:t>
            </a:r>
          </a:p>
          <a:p>
            <a:pPr>
              <a:lnSpc>
                <a:spcPct val="100000"/>
              </a:lnSpc>
            </a:pPr>
            <a:r>
              <a:rPr lang="pl-PL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</a:t>
            </a:r>
            <a:r>
              <a:rPr lang="en-US" sz="12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sqlCommand.</a:t>
            </a:r>
            <a:r>
              <a:rPr lang="en-US" sz="1200" dirty="0" err="1" smtClean="0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CommandText</a:t>
            </a:r>
            <a:r>
              <a:rPr lang="en-US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= 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@"UPDATE Blogs SET Rating = 5"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pl-PL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sqlCommand.</a:t>
            </a:r>
            <a:r>
              <a:rPr lang="pl-PL" sz="1200" dirty="0" smtClean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ExecuteNonQuery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(); </a:t>
            </a:r>
          </a:p>
          <a:p>
            <a:pPr>
              <a:lnSpc>
                <a:spcPct val="100000"/>
              </a:lnSpc>
            </a:pP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</a:p>
          <a:p>
            <a:pPr lvl="3">
              <a:lnSpc>
                <a:spcPct val="100000"/>
              </a:lnSpc>
            </a:pPr>
            <a:r>
              <a:rPr lang="pl-PL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  using</a:t>
            </a:r>
            <a:r>
              <a:rPr lang="pl-PL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pl-PL" sz="1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context = </a:t>
            </a:r>
            <a:r>
              <a:rPr lang="pl-PL" sz="1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l-PL" sz="120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GoblinsContext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(conn, contextOwnsConnection: </a:t>
            </a:r>
            <a:r>
              <a:rPr lang="pl-PL" sz="1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false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 </a:t>
            </a:r>
          </a:p>
          <a:p>
            <a:pPr lvl="3">
              <a:lnSpc>
                <a:spcPct val="100000"/>
              </a:lnSpc>
            </a:pPr>
            <a:r>
              <a:rPr lang="pl-PL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{ </a:t>
            </a:r>
            <a:endParaRPr lang="pl-PL" sz="12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lvl="3">
              <a:lnSpc>
                <a:spcPct val="100000"/>
              </a:lnSpc>
            </a:pP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</a:t>
            </a:r>
            <a:r>
              <a:rPr lang="pl-PL" sz="1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query = context.</a:t>
            </a:r>
            <a:r>
              <a:rPr lang="pl-PL" sz="1200" dirty="0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Goblins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</a:t>
            </a:r>
            <a:r>
              <a:rPr lang="pl-PL" sz="12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Where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(p =&gt; p.</a:t>
            </a:r>
            <a:r>
              <a:rPr lang="pl-PL" sz="1200" dirty="0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Level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&gt;= 5);</a:t>
            </a:r>
          </a:p>
          <a:p>
            <a:pPr lvl="3">
              <a:lnSpc>
                <a:spcPct val="100000"/>
              </a:lnSpc>
            </a:pP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</a:t>
            </a:r>
            <a:r>
              <a:rPr lang="pl-PL" sz="1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foreach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(</a:t>
            </a:r>
            <a:r>
              <a:rPr lang="pl-PL" sz="1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l-PL" sz="1200" b="1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goblin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l-PL" sz="1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query) </a:t>
            </a:r>
          </a:p>
          <a:p>
            <a:pPr lvl="3">
              <a:lnSpc>
                <a:spcPct val="100000"/>
              </a:lnSpc>
            </a:pP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{ </a:t>
            </a:r>
          </a:p>
          <a:p>
            <a:pPr lvl="3">
              <a:lnSpc>
                <a:spcPct val="100000"/>
              </a:lnSpc>
            </a:pP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</a:t>
            </a:r>
            <a:r>
              <a:rPr lang="pl-PL" sz="1200" b="1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goblin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</a:t>
            </a:r>
            <a:r>
              <a:rPr lang="pl-PL" sz="1200" dirty="0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Name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+= </a:t>
            </a:r>
            <a:r>
              <a:rPr lang="pl-PL" sz="12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"[senior]"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pPr lvl="3">
              <a:lnSpc>
                <a:spcPct val="100000"/>
              </a:lnSpc>
            </a:pP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} </a:t>
            </a:r>
          </a:p>
          <a:p>
            <a:pPr lvl="3">
              <a:lnSpc>
                <a:spcPct val="100000"/>
              </a:lnSpc>
            </a:pP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context.</a:t>
            </a:r>
            <a:r>
              <a:rPr lang="pl-PL" sz="12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SaveChanges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(); </a:t>
            </a:r>
          </a:p>
          <a:p>
            <a:pPr lvl="3">
              <a:lnSpc>
                <a:spcPct val="100000"/>
              </a:lnSpc>
            </a:pPr>
            <a:r>
              <a:rPr lang="pl-PL" sz="12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} </a:t>
            </a:r>
            <a:endParaRPr lang="pl-PL" sz="12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>
              <a:lnSpc>
                <a:spcPct val="100000"/>
              </a:lnSpc>
            </a:pP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 </a:t>
            </a:r>
          </a:p>
          <a:p>
            <a:pPr>
              <a:lnSpc>
                <a:spcPct val="100000"/>
              </a:lnSpc>
            </a:pP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scope.</a:t>
            </a:r>
            <a:r>
              <a:rPr lang="pl-PL" sz="12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Complete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(); </a:t>
            </a:r>
          </a:p>
          <a:p>
            <a:pPr>
              <a:lnSpc>
                <a:spcPct val="100000"/>
              </a:lnSpc>
            </a:pP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 </a:t>
            </a:r>
            <a:endParaRPr lang="pl-PL" sz="1200" dirty="0"/>
          </a:p>
        </p:txBody>
      </p:sp>
    </p:spTree>
    <p:extLst>
      <p:ext uri="{BB962C8B-B14F-4D97-AF65-F5344CB8AC3E}">
        <p14:creationId xmlns:p14="http://schemas.microsoft.com/office/powerpoint/2010/main" val="37713394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raptor riding a sha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76672"/>
            <a:ext cx="6353175" cy="549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6288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EF Workflows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597" y="1341439"/>
            <a:ext cx="2249274" cy="4679950"/>
          </a:xfrm>
        </p:spPr>
        <p:txBody>
          <a:bodyPr/>
          <a:lstStyle/>
          <a:p>
            <a:pPr fontAlgn="ctr">
              <a:buFont typeface="Wingdings" panose="05000000000000000000" pitchFamily="2" charset="2"/>
              <a:buChar char="§"/>
            </a:pPr>
            <a:r>
              <a:rPr lang="pl-PL" sz="2400" dirty="0"/>
              <a:t>Model first</a:t>
            </a:r>
          </a:p>
          <a:p>
            <a:pPr fontAlgn="ctr">
              <a:buFont typeface="Wingdings" panose="05000000000000000000" pitchFamily="2" charset="2"/>
              <a:buChar char="§"/>
            </a:pPr>
            <a:r>
              <a:rPr lang="pl-PL" sz="2400" dirty="0"/>
              <a:t>Database </a:t>
            </a:r>
            <a:r>
              <a:rPr lang="pl-PL" sz="2400" dirty="0" smtClean="0"/>
              <a:t>first</a:t>
            </a:r>
            <a:endParaRPr lang="pl-PL" sz="2400" dirty="0"/>
          </a:p>
          <a:p>
            <a:pPr fontAlgn="ctr">
              <a:buFont typeface="Wingdings" panose="05000000000000000000" pitchFamily="2" charset="2"/>
              <a:buChar char="§"/>
            </a:pPr>
            <a:r>
              <a:rPr lang="pl-PL" sz="2400" dirty="0"/>
              <a:t>Code first</a:t>
            </a:r>
          </a:p>
          <a:p>
            <a:endParaRPr lang="pl-PL" dirty="0"/>
          </a:p>
        </p:txBody>
      </p:sp>
      <p:pic>
        <p:nvPicPr>
          <p:cNvPr id="1026" name="Picture 2" descr="kid and dogs dressed as super her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729" y="1381066"/>
            <a:ext cx="5864469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1612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903" y="260648"/>
            <a:ext cx="8226828" cy="432048"/>
          </a:xfrm>
        </p:spPr>
        <p:txBody>
          <a:bodyPr/>
          <a:lstStyle/>
          <a:p>
            <a:r>
              <a:rPr lang="pl-PL" dirty="0" smtClean="0"/>
              <a:t>TransactionScope i </a:t>
            </a:r>
            <a:r>
              <a:rPr lang="pl-PL" dirty="0"/>
              <a:t>.NET 4.5.1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1597" y="692696"/>
            <a:ext cx="8228134" cy="532869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pl-PL" sz="1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using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(</a:t>
            </a:r>
            <a:r>
              <a:rPr lang="pl-PL" sz="1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scope = </a:t>
            </a:r>
            <a:r>
              <a:rPr lang="pl-PL" sz="1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l-PL" sz="120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TransactionScope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pl-PL" sz="1200" dirty="0">
                <a:solidFill>
                  <a:srgbClr val="FF0000"/>
                </a:solidFill>
                <a:highlight>
                  <a:srgbClr val="FFFFFF"/>
                </a:highlight>
                <a:latin typeface="Consolas"/>
              </a:rPr>
              <a:t>TransactionScopeAsyncFlowOption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.Enabled)) </a:t>
            </a:r>
          </a:p>
          <a:p>
            <a:pPr>
              <a:lnSpc>
                <a:spcPct val="110000"/>
              </a:lnSpc>
            </a:pP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using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(</a:t>
            </a:r>
            <a:r>
              <a:rPr lang="en-US" sz="1200" dirty="0" err="1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conn =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en-US" sz="1200" dirty="0" err="1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SqlConnection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"..."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</a:t>
            </a:r>
          </a:p>
          <a:p>
            <a:pPr>
              <a:lnSpc>
                <a:spcPct val="110000"/>
              </a:lnSpc>
            </a:pP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{</a:t>
            </a:r>
          </a:p>
          <a:p>
            <a:pPr>
              <a:lnSpc>
                <a:spcPct val="110000"/>
              </a:lnSpc>
            </a:pP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</a:t>
            </a:r>
            <a:r>
              <a:rPr lang="pl-PL" sz="1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await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conn.</a:t>
            </a:r>
            <a:r>
              <a:rPr lang="pl-PL" sz="12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OpenAsync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();</a:t>
            </a:r>
          </a:p>
          <a:p>
            <a:pPr>
              <a:lnSpc>
                <a:spcPct val="110000"/>
              </a:lnSpc>
            </a:pPr>
            <a:endParaRPr lang="pl-PL" sz="12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>
              <a:lnSpc>
                <a:spcPct val="110000"/>
              </a:lnSpc>
            </a:pP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</a:t>
            </a:r>
            <a:r>
              <a:rPr lang="pl-PL" sz="1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sqlCommand = </a:t>
            </a:r>
            <a:r>
              <a:rPr lang="pl-PL" sz="1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l-PL" sz="120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SqlCommand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();</a:t>
            </a:r>
          </a:p>
          <a:p>
            <a:pPr>
              <a:lnSpc>
                <a:spcPct val="110000"/>
              </a:lnSpc>
            </a:pP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sqlCommand.</a:t>
            </a:r>
            <a:r>
              <a:rPr lang="pl-PL" sz="1200" dirty="0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Connection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conn;</a:t>
            </a:r>
          </a:p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sqlCommand.</a:t>
            </a:r>
            <a:r>
              <a:rPr lang="en-US" sz="1200" dirty="0" err="1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CommandText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= </a:t>
            </a:r>
            <a:r>
              <a:rPr lang="en-US" sz="12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@"UPDATE Blogs SET Rating = 5"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</a:t>
            </a:r>
            <a:r>
              <a:rPr lang="pl-PL" sz="1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await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sqlCommand.</a:t>
            </a:r>
            <a:r>
              <a:rPr lang="pl-PL" sz="12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ExecuteNonQueryAsync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();</a:t>
            </a:r>
          </a:p>
          <a:p>
            <a:pPr>
              <a:lnSpc>
                <a:spcPct val="110000"/>
              </a:lnSpc>
            </a:pPr>
            <a:endParaRPr lang="pl-PL" sz="1200" dirty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>
              <a:lnSpc>
                <a:spcPct val="110000"/>
              </a:lnSpc>
            </a:pP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</a:t>
            </a:r>
            <a:r>
              <a:rPr lang="pl-PL" sz="1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using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(</a:t>
            </a:r>
            <a:r>
              <a:rPr lang="pl-PL" sz="1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context = </a:t>
            </a:r>
            <a:r>
              <a:rPr lang="pl-PL" sz="1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new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l-PL" sz="1200" dirty="0">
                <a:solidFill>
                  <a:srgbClr val="00008B"/>
                </a:solidFill>
                <a:highlight>
                  <a:srgbClr val="FFFFFF"/>
                </a:highlight>
                <a:latin typeface="Consolas"/>
              </a:rPr>
              <a:t>GoblinsContext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(conn, contextOwnsConnection: </a:t>
            </a:r>
            <a:r>
              <a:rPr lang="pl-PL" sz="1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false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))</a:t>
            </a:r>
          </a:p>
          <a:p>
            <a:pPr>
              <a:lnSpc>
                <a:spcPct val="110000"/>
              </a:lnSpc>
            </a:pP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{</a:t>
            </a:r>
          </a:p>
          <a:p>
            <a:pPr>
              <a:lnSpc>
                <a:spcPct val="110000"/>
              </a:lnSpc>
            </a:pP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    </a:t>
            </a:r>
            <a:r>
              <a:rPr lang="pl-PL" sz="1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query = context.</a:t>
            </a:r>
            <a:r>
              <a:rPr lang="pl-PL" sz="1200" dirty="0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Goblins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</a:t>
            </a:r>
            <a:r>
              <a:rPr lang="pl-PL" sz="12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Where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(p =&gt; p.</a:t>
            </a:r>
            <a:r>
              <a:rPr lang="pl-PL" sz="1200" dirty="0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Level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&gt;= 5);</a:t>
            </a:r>
          </a:p>
          <a:p>
            <a:pPr>
              <a:lnSpc>
                <a:spcPct val="110000"/>
              </a:lnSpc>
            </a:pP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    </a:t>
            </a:r>
            <a:r>
              <a:rPr lang="pl-PL" sz="1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foreach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(</a:t>
            </a:r>
            <a:r>
              <a:rPr lang="pl-PL" sz="1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var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l-PL" sz="1200" b="1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goblin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</a:t>
            </a:r>
            <a:r>
              <a:rPr lang="pl-PL" sz="1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in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query)</a:t>
            </a:r>
          </a:p>
          <a:p>
            <a:pPr>
              <a:lnSpc>
                <a:spcPct val="110000"/>
              </a:lnSpc>
            </a:pP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    {</a:t>
            </a:r>
          </a:p>
          <a:p>
            <a:pPr>
              <a:lnSpc>
                <a:spcPct val="110000"/>
              </a:lnSpc>
            </a:pP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        </a:t>
            </a:r>
            <a:r>
              <a:rPr lang="pl-PL" sz="1200" b="1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goblin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.</a:t>
            </a:r>
            <a:r>
              <a:rPr lang="pl-PL" sz="1200" dirty="0">
                <a:solidFill>
                  <a:srgbClr val="800080"/>
                </a:solidFill>
                <a:highlight>
                  <a:srgbClr val="FFFFFF"/>
                </a:highlight>
                <a:latin typeface="Consolas"/>
              </a:rPr>
              <a:t>Name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+= </a:t>
            </a:r>
            <a:r>
              <a:rPr lang="pl-PL" sz="1200" dirty="0">
                <a:solidFill>
                  <a:srgbClr val="A31515"/>
                </a:solidFill>
                <a:highlight>
                  <a:srgbClr val="FFFFFF"/>
                </a:highlight>
                <a:latin typeface="Consolas"/>
              </a:rPr>
              <a:t>"[senior]"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    }</a:t>
            </a:r>
          </a:p>
          <a:p>
            <a:pPr>
              <a:lnSpc>
                <a:spcPct val="110000"/>
              </a:lnSpc>
            </a:pP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    </a:t>
            </a:r>
            <a:r>
              <a:rPr lang="pl-PL" sz="1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</a:rPr>
              <a:t>await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context.</a:t>
            </a:r>
            <a:r>
              <a:rPr lang="pl-PL" sz="1200" dirty="0">
                <a:solidFill>
                  <a:srgbClr val="008B8B"/>
                </a:solidFill>
                <a:highlight>
                  <a:srgbClr val="FFFFFF"/>
                </a:highlight>
                <a:latin typeface="Consolas"/>
              </a:rPr>
              <a:t>SaveChangesAsync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();</a:t>
            </a:r>
          </a:p>
          <a:p>
            <a:pPr>
              <a:lnSpc>
                <a:spcPct val="110000"/>
              </a:lnSpc>
            </a:pP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    }</a:t>
            </a:r>
          </a:p>
          <a:p>
            <a:pPr>
              <a:lnSpc>
                <a:spcPct val="110000"/>
              </a:lnSpc>
            </a:pP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    } </a:t>
            </a:r>
          </a:p>
          <a:p>
            <a:pPr>
              <a:lnSpc>
                <a:spcPct val="110000"/>
              </a:lnSpc>
            </a:pP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</a:rPr>
              <a:t>} </a:t>
            </a:r>
            <a:endParaRPr lang="pl-PL" sz="1200" dirty="0"/>
          </a:p>
        </p:txBody>
      </p:sp>
    </p:spTree>
    <p:extLst>
      <p:ext uri="{BB962C8B-B14F-4D97-AF65-F5344CB8AC3E}">
        <p14:creationId xmlns:p14="http://schemas.microsoft.com/office/powerpoint/2010/main" val="265203088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692696"/>
            <a:ext cx="7421320" cy="503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60542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Dzięki bardzo</a:t>
            </a:r>
            <a:endParaRPr lang="pl-PL" dirty="0"/>
          </a:p>
        </p:txBody>
      </p:sp>
      <p:sp>
        <p:nvSpPr>
          <p:cNvPr id="3" name="Rectangle 2"/>
          <p:cNvSpPr/>
          <p:nvPr/>
        </p:nvSpPr>
        <p:spPr>
          <a:xfrm>
            <a:off x="2455195" y="4797152"/>
            <a:ext cx="5783956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b="1" dirty="0"/>
              <a:t>http://msdn.microsoft.com/en-us/data/ee712907</a:t>
            </a:r>
            <a:endParaRPr lang="pl-PL" dirty="0"/>
          </a:p>
        </p:txBody>
      </p:sp>
      <p:sp>
        <p:nvSpPr>
          <p:cNvPr id="4" name="Rectangle 3"/>
          <p:cNvSpPr/>
          <p:nvPr/>
        </p:nvSpPr>
        <p:spPr>
          <a:xfrm>
            <a:off x="6155054" y="5223035"/>
            <a:ext cx="2084097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/>
              <a:t>http://quicklol.com/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2903" y="5576978"/>
            <a:ext cx="2380905" cy="444310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pl-PL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Piotr Stefański</a:t>
            </a:r>
          </a:p>
        </p:txBody>
      </p:sp>
    </p:spTree>
    <p:extLst>
      <p:ext uri="{BB962C8B-B14F-4D97-AF65-F5344CB8AC3E}">
        <p14:creationId xmlns:p14="http://schemas.microsoft.com/office/powerpoint/2010/main" val="257302565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Gobliny vs Entity Framework 6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9" y="1341439"/>
            <a:ext cx="5328592" cy="4679950"/>
          </a:xfrm>
        </p:spPr>
        <p:txBody>
          <a:bodyPr>
            <a:noAutofit/>
          </a:bodyPr>
          <a:lstStyle/>
          <a:p>
            <a:pPr marL="0" indent="0" defTabSz="450850">
              <a:lnSpc>
                <a:spcPct val="100000"/>
              </a:lnSpc>
              <a:buNone/>
            </a:pPr>
            <a:r>
              <a:rPr lang="pl-PL" sz="1200" dirty="0">
                <a:latin typeface="Consolas" panose="020B0609020204030204" pitchFamily="49" charset="0"/>
                <a:cs typeface="Consolas" panose="020B0609020204030204" pitchFamily="49" charset="0"/>
              </a:rPr>
              <a:t>public class Goblin</a:t>
            </a:r>
          </a:p>
          <a:p>
            <a:pPr marL="0" indent="0" defTabSz="450850">
              <a:lnSpc>
                <a:spcPct val="100000"/>
              </a:lnSpc>
              <a:buNone/>
            </a:pPr>
            <a:r>
              <a:rPr lang="pl-PL" sz="1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 defTabSz="450850">
              <a:lnSpc>
                <a:spcPct val="100000"/>
              </a:lnSpc>
              <a:buNone/>
            </a:pPr>
            <a:r>
              <a:rPr lang="pl-PL" sz="1200" dirty="0">
                <a:latin typeface="Consolas" panose="020B0609020204030204" pitchFamily="49" charset="0"/>
                <a:cs typeface="Consolas" panose="020B0609020204030204" pitchFamily="49" charset="0"/>
              </a:rPr>
              <a:t>	public int Id { get; set; }</a:t>
            </a:r>
          </a:p>
          <a:p>
            <a:pPr marL="0" indent="0" defTabSz="450850">
              <a:lnSpc>
                <a:spcPct val="100000"/>
              </a:lnSpc>
              <a:buNone/>
            </a:pPr>
            <a:r>
              <a:rPr lang="pl-PL" sz="1200" dirty="0">
                <a:latin typeface="Consolas" panose="020B0609020204030204" pitchFamily="49" charset="0"/>
                <a:cs typeface="Consolas" panose="020B0609020204030204" pitchFamily="49" charset="0"/>
              </a:rPr>
              <a:t>	public string Name { get; set; }</a:t>
            </a:r>
          </a:p>
          <a:p>
            <a:pPr marL="0" indent="0" defTabSz="450850">
              <a:lnSpc>
                <a:spcPct val="100000"/>
              </a:lnSpc>
              <a:buNone/>
            </a:pPr>
            <a:r>
              <a:rPr lang="pl-PL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public </a:t>
            </a:r>
            <a:r>
              <a:rPr lang="pl-PL" sz="1200" dirty="0">
                <a:latin typeface="Consolas" panose="020B0609020204030204" pitchFamily="49" charset="0"/>
                <a:cs typeface="Consolas" panose="020B0609020204030204" pitchFamily="49" charset="0"/>
              </a:rPr>
              <a:t>int Level { get; set; }</a:t>
            </a:r>
          </a:p>
          <a:p>
            <a:pPr marL="0" indent="0" defTabSz="450850">
              <a:lnSpc>
                <a:spcPct val="100000"/>
              </a:lnSpc>
              <a:buNone/>
            </a:pPr>
            <a:endParaRPr lang="pl-PL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defTabSz="450850">
              <a:lnSpc>
                <a:spcPct val="100000"/>
              </a:lnSpc>
              <a:buNone/>
            </a:pPr>
            <a:r>
              <a:rPr lang="pl-PL" sz="1200" dirty="0">
                <a:latin typeface="Consolas" panose="020B0609020204030204" pitchFamily="49" charset="0"/>
                <a:cs typeface="Consolas" panose="020B0609020204030204" pitchFamily="49" charset="0"/>
              </a:rPr>
              <a:t>	public virtual ICollection&lt;Weapon&gt; Weapons { get; set; }</a:t>
            </a:r>
          </a:p>
          <a:p>
            <a:pPr marL="0" indent="0" defTabSz="450850">
              <a:lnSpc>
                <a:spcPct val="100000"/>
              </a:lnSpc>
              <a:buNone/>
            </a:pPr>
            <a:r>
              <a:rPr lang="pl-PL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pl-PL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defTabSz="450850">
              <a:lnSpc>
                <a:spcPct val="100000"/>
              </a:lnSpc>
              <a:buNone/>
            </a:pPr>
            <a:r>
              <a:rPr lang="pl-PL" sz="1200" dirty="0">
                <a:latin typeface="Consolas" panose="020B0609020204030204" pitchFamily="49" charset="0"/>
                <a:cs typeface="Consolas" panose="020B0609020204030204" pitchFamily="49" charset="0"/>
              </a:rPr>
              <a:t>public class Weapon</a:t>
            </a:r>
          </a:p>
          <a:p>
            <a:pPr marL="0" indent="0" defTabSz="450850">
              <a:lnSpc>
                <a:spcPct val="100000"/>
              </a:lnSpc>
              <a:buNone/>
            </a:pPr>
            <a:r>
              <a:rPr lang="pl-PL" sz="12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 defTabSz="450850">
              <a:lnSpc>
                <a:spcPct val="100000"/>
              </a:lnSpc>
              <a:buNone/>
            </a:pPr>
            <a:r>
              <a:rPr lang="pl-PL" sz="1200" dirty="0">
                <a:latin typeface="Consolas" panose="020B0609020204030204" pitchFamily="49" charset="0"/>
                <a:cs typeface="Consolas" panose="020B0609020204030204" pitchFamily="49" charset="0"/>
              </a:rPr>
              <a:t>	public int Id { get; set; }</a:t>
            </a:r>
          </a:p>
          <a:p>
            <a:pPr marL="0" indent="0" defTabSz="450850">
              <a:lnSpc>
                <a:spcPct val="100000"/>
              </a:lnSpc>
              <a:buNone/>
            </a:pPr>
            <a:r>
              <a:rPr lang="pl-PL" sz="1200" dirty="0">
                <a:latin typeface="Consolas" panose="020B0609020204030204" pitchFamily="49" charset="0"/>
                <a:cs typeface="Consolas" panose="020B0609020204030204" pitchFamily="49" charset="0"/>
              </a:rPr>
              <a:t>	public string Name { get; set; }</a:t>
            </a:r>
          </a:p>
          <a:p>
            <a:pPr marL="0" indent="0" defTabSz="450850">
              <a:lnSpc>
                <a:spcPct val="100000"/>
              </a:lnSpc>
              <a:buNone/>
            </a:pPr>
            <a:r>
              <a:rPr lang="pl-PL" sz="1200" dirty="0">
                <a:latin typeface="Consolas" panose="020B0609020204030204" pitchFamily="49" charset="0"/>
                <a:cs typeface="Consolas" panose="020B0609020204030204" pitchFamily="49" charset="0"/>
              </a:rPr>
              <a:t>	public int Damage { get; set; }</a:t>
            </a:r>
          </a:p>
          <a:p>
            <a:pPr marL="0" indent="0" defTabSz="450850">
              <a:lnSpc>
                <a:spcPct val="100000"/>
              </a:lnSpc>
              <a:buNone/>
            </a:pPr>
            <a:r>
              <a:rPr lang="pl-PL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 defTabSz="450850">
              <a:buNone/>
            </a:pPr>
            <a:endParaRPr lang="pl-PL" sz="12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050" name="Picture 2" descr="http://static1.wikia.nocookie.net/__cb20090804213116/wowwiki/images/1/1e/3D-Or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585" y="1196753"/>
            <a:ext cx="3203373" cy="491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sosceles Triangle 3"/>
          <p:cNvSpPr/>
          <p:nvPr/>
        </p:nvSpPr>
        <p:spPr>
          <a:xfrm>
            <a:off x="8693073" y="332656"/>
            <a:ext cx="132938" cy="144016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375239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Skąd baza?!</a:t>
            </a:r>
            <a:endParaRPr lang="pl-PL" dirty="0"/>
          </a:p>
        </p:txBody>
      </p:sp>
      <p:pic>
        <p:nvPicPr>
          <p:cNvPr id="9218" name="Picture 2" descr="horse wearing ones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240" y="1340768"/>
            <a:ext cx="4762500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9056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Skąd baza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600" dirty="0">
                <a:latin typeface="Consolas" panose="020B0609020204030204" pitchFamily="49" charset="0"/>
                <a:cs typeface="Consolas" panose="020B0609020204030204" pitchFamily="49" charset="0"/>
              </a:rPr>
              <a:t>context.</a:t>
            </a:r>
            <a:r>
              <a:rPr lang="pl-PL" sz="1600" dirty="0">
                <a:solidFill>
                  <a:srgbClr val="8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Database</a:t>
            </a:r>
            <a:r>
              <a:rPr lang="pl-PL" sz="16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pl-PL" sz="1600" dirty="0">
                <a:solidFill>
                  <a:srgbClr val="8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Connection</a:t>
            </a:r>
            <a:r>
              <a:rPr lang="pl-PL" sz="16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pl-PL" sz="1600" dirty="0">
                <a:solidFill>
                  <a:srgbClr val="800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ConnectionString</a:t>
            </a:r>
            <a:r>
              <a:rPr lang="pl-PL" sz="1600" dirty="0">
                <a:latin typeface="Consolas" panose="020B0609020204030204" pitchFamily="49" charset="0"/>
                <a:cs typeface="Consolas" panose="020B0609020204030204" pitchFamily="49" charset="0"/>
              </a:rPr>
              <a:t> == </a:t>
            </a:r>
            <a:r>
              <a:rPr lang="pl-PL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"Data Source=(localdb)\\v11.0;Initial </a:t>
            </a:r>
            <a:r>
              <a:rPr lang="pl-PL" sz="1600" dirty="0" smtClean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Catalog=ConsoleApplication1.GoblinContext;Integrated</a:t>
            </a:r>
            <a:r>
              <a:rPr lang="pl-PL" sz="1600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Security=True;MultipleActiveResultSets=True"</a:t>
            </a:r>
            <a:r>
              <a:rPr lang="pl-PL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pl-PL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pl-PL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600" dirty="0">
                <a:solidFill>
                  <a:srgbClr val="0000FF"/>
                </a:solidFill>
              </a:rPr>
              <a:t> </a:t>
            </a:r>
            <a:endParaRPr lang="pl-PL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72" y="2996952"/>
            <a:ext cx="7886700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5195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SqlServer 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&lt;connectionStrings&gt;</a:t>
            </a: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&lt;add name="GoblinsContext"</a:t>
            </a: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providerName="System.Data.SqlClient"</a:t>
            </a: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connectionString="Server=PLLL0087;Database=GoblinsDb;Trusted_Connection=True"/&gt;</a:t>
            </a: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&lt;/connectionStrings&gt;</a:t>
            </a:r>
            <a:endParaRPr lang="pl-PL" dirty="0"/>
          </a:p>
        </p:txBody>
      </p:sp>
      <p:pic>
        <p:nvPicPr>
          <p:cNvPr id="15364" name="Picture 4" descr="money it gets shit do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850" y="2636912"/>
            <a:ext cx="4608512" cy="3889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51990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" val="44970de2612e17a2b4a298aafb350898e5fd80"/>
</p:tagLst>
</file>

<file path=ppt/theme/theme1.xml><?xml version="1.0" encoding="utf-8"?>
<a:theme xmlns:a="http://schemas.openxmlformats.org/drawingml/2006/main" name="blank">
  <a:themeElements>
    <a:clrScheme name="Rule Financial">
      <a:dk1>
        <a:srgbClr val="414042"/>
      </a:dk1>
      <a:lt1>
        <a:srgbClr val="FFFFFF"/>
      </a:lt1>
      <a:dk2>
        <a:srgbClr val="003F72"/>
      </a:dk2>
      <a:lt2>
        <a:srgbClr val="B1E1EB"/>
      </a:lt2>
      <a:accent1>
        <a:srgbClr val="2280A6"/>
      </a:accent1>
      <a:accent2>
        <a:srgbClr val="77C6CE"/>
      </a:accent2>
      <a:accent3>
        <a:srgbClr val="B1E1EB"/>
      </a:accent3>
      <a:accent4>
        <a:srgbClr val="414042"/>
      </a:accent4>
      <a:accent5>
        <a:srgbClr val="F46800"/>
      </a:accent5>
      <a:accent6>
        <a:srgbClr val="C61717"/>
      </a:accent6>
      <a:hlink>
        <a:srgbClr val="2280A6"/>
      </a:hlink>
      <a:folHlink>
        <a:srgbClr val="C61717"/>
      </a:folHlink>
    </a:clrScheme>
    <a:fontScheme name="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 anchor="t" anchorCtr="0">
        <a:noAutofit/>
      </a:bodyPr>
      <a:lstStyle>
        <a:defPPr>
          <a:defRPr sz="900" dirty="0" smtClean="0">
            <a:latin typeface="Tahoma" pitchFamily="34" charset="0"/>
            <a:ea typeface="Tahoma" pitchFamily="34" charset="0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1685</TotalTime>
  <Words>3099</Words>
  <Application>Microsoft Office PowerPoint</Application>
  <PresentationFormat>On-screen Show (4:3)</PresentationFormat>
  <Paragraphs>672</Paragraphs>
  <Slides>52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Calibri</vt:lpstr>
      <vt:lpstr>Consolas</vt:lpstr>
      <vt:lpstr>Tahoma</vt:lpstr>
      <vt:lpstr>Wingdings</vt:lpstr>
      <vt:lpstr>Wingdings 3</vt:lpstr>
      <vt:lpstr>blank</vt:lpstr>
      <vt:lpstr>Entity Framework 6</vt:lpstr>
      <vt:lpstr>Co to jest Entity Framework?</vt:lpstr>
      <vt:lpstr>Agenda</vt:lpstr>
      <vt:lpstr>Historia EF</vt:lpstr>
      <vt:lpstr>EF Workflows</vt:lpstr>
      <vt:lpstr>Gobliny vs Entity Framework 6</vt:lpstr>
      <vt:lpstr>Skąd baza?!</vt:lpstr>
      <vt:lpstr>Skąd baza</vt:lpstr>
      <vt:lpstr>SqlServer </vt:lpstr>
      <vt:lpstr>DbContext</vt:lpstr>
      <vt:lpstr>Enumy</vt:lpstr>
      <vt:lpstr>Logowanie i przechytywanie operacji bazodanowych [EF6]</vt:lpstr>
      <vt:lpstr>Logowanie i przechwytywanie operacji bazodanowych [EF6]</vt:lpstr>
      <vt:lpstr>Database Initializers</vt:lpstr>
      <vt:lpstr>Konwencje</vt:lpstr>
      <vt:lpstr>Adnotacje (DataAnnotations)</vt:lpstr>
      <vt:lpstr>Adnotacje (DataAnnotations)</vt:lpstr>
      <vt:lpstr>Fluen API</vt:lpstr>
      <vt:lpstr>FluentApi </vt:lpstr>
      <vt:lpstr>PowerPoint Presentation</vt:lpstr>
      <vt:lpstr>FluentApi - EntiyTypeConfiguration</vt:lpstr>
      <vt:lpstr>FluentApi - Dziedziczenie</vt:lpstr>
      <vt:lpstr>Przerwa</vt:lpstr>
      <vt:lpstr>Custom Convenstions</vt:lpstr>
      <vt:lpstr>Custom Convenstions</vt:lpstr>
      <vt:lpstr>Custom Convenstions (Od EF6 w zwyż) - bezpośrednio w modelBuilderze</vt:lpstr>
      <vt:lpstr>Custom Convenstions (Od EF6 w zwyż) - dziedziczenie po klasie Conventions</vt:lpstr>
      <vt:lpstr>Custom Convenstions (Od EF6 w zwyż) - custom attributes</vt:lpstr>
      <vt:lpstr>Custom Convenstions (Od EF6 w zwyż) - konfigurowanie typów</vt:lpstr>
      <vt:lpstr>PowerPoint Presentation</vt:lpstr>
      <vt:lpstr>Custom Convenstions (Od EF6 w zwyż) - Model Based Conventions</vt:lpstr>
      <vt:lpstr>Jedziemy dalej...</vt:lpstr>
      <vt:lpstr>Migracje</vt:lpstr>
      <vt:lpstr>Migracje - włączenie</vt:lpstr>
      <vt:lpstr>Migracje - nowa migracja</vt:lpstr>
      <vt:lpstr>Migracje - Initializer</vt:lpstr>
      <vt:lpstr>Migracje - istniejąca struktura</vt:lpstr>
      <vt:lpstr>Stored Procedures (od EF6 w zwyż)</vt:lpstr>
      <vt:lpstr>Stored Procedures - customizacja</vt:lpstr>
      <vt:lpstr>Stored procedures – relacja wiele do wielu</vt:lpstr>
      <vt:lpstr>Zapytania SQL</vt:lpstr>
      <vt:lpstr>PowerPoint Presentation</vt:lpstr>
      <vt:lpstr>Asynchroniczny Entity Framework (po wersji 6) - BEFORE</vt:lpstr>
      <vt:lpstr>Asynchroniczny Entity Framework -AFTER</vt:lpstr>
      <vt:lpstr>Transakcje (od wersji 6.0)</vt:lpstr>
      <vt:lpstr>Transakcje Przykład - BeginTransaction</vt:lpstr>
      <vt:lpstr>PowerPoint Presentation</vt:lpstr>
      <vt:lpstr>TransactionScope</vt:lpstr>
      <vt:lpstr>PowerPoint Presentation</vt:lpstr>
      <vt:lpstr>TransactionScope i .NET 4.5.1 </vt:lpstr>
      <vt:lpstr>PowerPoint Presentation</vt:lpstr>
      <vt:lpstr>Dzięki bardzo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Entity Framework 6</dc:title>
  <dc:creator>Piotr Stefanski</dc:creator>
  <cp:lastModifiedBy>Piotr Stefański</cp:lastModifiedBy>
  <cp:revision>69</cp:revision>
  <cp:lastPrinted>2011-07-14T12:46:45Z</cp:lastPrinted>
  <dcterms:created xsi:type="dcterms:W3CDTF">2014-02-03T17:07:59Z</dcterms:created>
  <dcterms:modified xsi:type="dcterms:W3CDTF">2014-02-25T01:40:22Z</dcterms:modified>
</cp:coreProperties>
</file>